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0233600" cy="31089600"/>
  <p:notesSz cx="7010400" cy="9294813"/>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571"/>
    <a:srgbClr val="1F3471"/>
    <a:srgbClr val="333367"/>
    <a:srgbClr val="0032B5"/>
    <a:srgbClr val="719AFF"/>
    <a:srgbClr val="0041E2"/>
    <a:srgbClr val="72A2DC"/>
    <a:srgbClr val="6C8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765" autoAdjust="0"/>
  </p:normalViewPr>
  <p:slideViewPr>
    <p:cSldViewPr>
      <p:cViewPr varScale="1">
        <p:scale>
          <a:sx n="17" d="100"/>
          <a:sy n="17" d="100"/>
        </p:scale>
        <p:origin x="-1698" y="-150"/>
      </p:cViewPr>
      <p:guideLst>
        <p:guide orient="horz" pos="9792"/>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957825\Desktop\REU%20Research\Tensile%20Strength.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1957825\Desktop\REU%20Research\Sample%2028.xlsx" TargetMode="External"/><Relationship Id="rId1" Type="http://schemas.openxmlformats.org/officeDocument/2006/relationships/image" Target="../media/image9.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b="1"/>
            </a:pPr>
            <a:r>
              <a:rPr lang="en-US" sz="3600" b="1" dirty="0"/>
              <a:t>Strength </a:t>
            </a:r>
            <a:r>
              <a:rPr lang="en-US" sz="3600" b="1" dirty="0" err="1"/>
              <a:t>vs</a:t>
            </a:r>
            <a:r>
              <a:rPr lang="en-US" sz="3600" b="1" dirty="0"/>
              <a:t> APR</a:t>
            </a:r>
          </a:p>
        </c:rich>
      </c:tx>
      <c:layout/>
      <c:overlay val="0"/>
    </c:title>
    <c:autoTitleDeleted val="0"/>
    <c:plotArea>
      <c:layout/>
      <c:scatterChart>
        <c:scatterStyle val="smoothMarker"/>
        <c:varyColors val="0"/>
        <c:ser>
          <c:idx val="0"/>
          <c:order val="0"/>
          <c:tx>
            <c:v>Weld Number</c:v>
          </c:tx>
          <c:dLbls>
            <c:dLbl>
              <c:idx val="0"/>
              <c:layout/>
              <c:tx>
                <c:rich>
                  <a:bodyPr/>
                  <a:lstStyle/>
                  <a:p>
                    <a:r>
                      <a:rPr lang="en-US" sz="2000">
                        <a:solidFill>
                          <a:srgbClr val="0070C0"/>
                        </a:solidFill>
                      </a:rPr>
                      <a:t>2</a:t>
                    </a:r>
                    <a:r>
                      <a:rPr lang="en-US"/>
                      <a:t>2</a:t>
                    </a:r>
                  </a:p>
                </c:rich>
              </c:tx>
              <c:dLblPos val="r"/>
              <c:showLegendKey val="0"/>
              <c:showVal val="1"/>
              <c:showCatName val="0"/>
              <c:showSerName val="0"/>
              <c:showPercent val="0"/>
              <c:showBubbleSize val="0"/>
            </c:dLbl>
            <c:dLbl>
              <c:idx val="1"/>
              <c:layout/>
              <c:tx>
                <c:rich>
                  <a:bodyPr/>
                  <a:lstStyle/>
                  <a:p>
                    <a:r>
                      <a:rPr lang="en-US" sz="2000">
                        <a:solidFill>
                          <a:srgbClr val="0070C0"/>
                        </a:solidFill>
                      </a:rPr>
                      <a:t>2</a:t>
                    </a:r>
                    <a:r>
                      <a:rPr lang="en-US"/>
                      <a:t>7</a:t>
                    </a:r>
                  </a:p>
                </c:rich>
              </c:tx>
              <c:dLblPos val="r"/>
              <c:showLegendKey val="0"/>
              <c:showVal val="1"/>
              <c:showCatName val="0"/>
              <c:showSerName val="0"/>
              <c:showPercent val="0"/>
              <c:showBubbleSize val="0"/>
            </c:dLbl>
            <c:dLbl>
              <c:idx val="2"/>
              <c:layout/>
              <c:tx>
                <c:rich>
                  <a:bodyPr/>
                  <a:lstStyle/>
                  <a:p>
                    <a:r>
                      <a:rPr lang="en-US" sz="2000">
                        <a:solidFill>
                          <a:srgbClr val="0070C0"/>
                        </a:solidFill>
                      </a:rPr>
                      <a:t>2</a:t>
                    </a:r>
                    <a:r>
                      <a:rPr lang="en-US"/>
                      <a:t>8</a:t>
                    </a:r>
                  </a:p>
                </c:rich>
              </c:tx>
              <c:dLblPos val="r"/>
              <c:showLegendKey val="0"/>
              <c:showVal val="1"/>
              <c:showCatName val="0"/>
              <c:showSerName val="0"/>
              <c:showPercent val="0"/>
              <c:showBubbleSize val="0"/>
            </c:dLbl>
            <c:dLbl>
              <c:idx val="3"/>
              <c:layout/>
              <c:tx>
                <c:rich>
                  <a:bodyPr/>
                  <a:lstStyle/>
                  <a:p>
                    <a:r>
                      <a:rPr lang="en-US" sz="2000">
                        <a:solidFill>
                          <a:srgbClr val="0070C0"/>
                        </a:solidFill>
                      </a:rPr>
                      <a:t>2</a:t>
                    </a:r>
                    <a:r>
                      <a:rPr lang="en-US"/>
                      <a:t>9</a:t>
                    </a:r>
                  </a:p>
                </c:rich>
              </c:tx>
              <c:dLblPos val="r"/>
              <c:showLegendKey val="0"/>
              <c:showVal val="1"/>
              <c:showCatName val="0"/>
              <c:showSerName val="0"/>
              <c:showPercent val="0"/>
              <c:showBubbleSize val="0"/>
            </c:dLbl>
            <c:dLbl>
              <c:idx val="4"/>
              <c:layout/>
              <c:tx>
                <c:rich>
                  <a:bodyPr/>
                  <a:lstStyle/>
                  <a:p>
                    <a:r>
                      <a:rPr lang="en-US" sz="2000">
                        <a:solidFill>
                          <a:srgbClr val="0070C0"/>
                        </a:solidFill>
                      </a:rPr>
                      <a:t>3</a:t>
                    </a:r>
                    <a:r>
                      <a:rPr lang="en-US"/>
                      <a:t>0</a:t>
                    </a:r>
                  </a:p>
                </c:rich>
              </c:tx>
              <c:dLblPos val="r"/>
              <c:showLegendKey val="0"/>
              <c:showVal val="1"/>
              <c:showCatName val="0"/>
              <c:showSerName val="0"/>
              <c:showPercent val="0"/>
              <c:showBubbleSize val="0"/>
            </c:dLbl>
            <c:txPr>
              <a:bodyPr/>
              <a:lstStyle/>
              <a:p>
                <a:pPr>
                  <a:defRPr sz="2000">
                    <a:solidFill>
                      <a:srgbClr val="0070C0"/>
                    </a:solidFill>
                  </a:defRPr>
                </a:pPr>
                <a:endParaRPr lang="en-US"/>
              </a:p>
            </c:txPr>
            <c:dLblPos val="r"/>
            <c:showLegendKey val="0"/>
            <c:showVal val="1"/>
            <c:showCatName val="0"/>
            <c:showSerName val="0"/>
            <c:showPercent val="0"/>
            <c:showBubbleSize val="0"/>
            <c:showLeaderLines val="0"/>
          </c:dLbls>
          <c:xVal>
            <c:numRef>
              <c:f>Sheet1!$B$1:$B$5</c:f>
              <c:numCache>
                <c:formatCode>General</c:formatCode>
                <c:ptCount val="5"/>
                <c:pt idx="0">
                  <c:v>1.4999999999999998E-2</c:v>
                </c:pt>
                <c:pt idx="1">
                  <c:v>3.0000000000000002E-2</c:v>
                </c:pt>
                <c:pt idx="2">
                  <c:v>4.0000000000000015E-2</c:v>
                </c:pt>
                <c:pt idx="3">
                  <c:v>5.5000000000000014E-2</c:v>
                </c:pt>
                <c:pt idx="4">
                  <c:v>6.0000000000000019E-2</c:v>
                </c:pt>
              </c:numCache>
            </c:numRef>
          </c:xVal>
          <c:yVal>
            <c:numRef>
              <c:f>Sheet1!$A$1:$A$5</c:f>
              <c:numCache>
                <c:formatCode>General</c:formatCode>
                <c:ptCount val="5"/>
                <c:pt idx="0">
                  <c:v>52659.43219</c:v>
                </c:pt>
                <c:pt idx="1">
                  <c:v>57732.825870000001</c:v>
                </c:pt>
                <c:pt idx="2">
                  <c:v>59176.878960000002</c:v>
                </c:pt>
                <c:pt idx="3">
                  <c:v>62483.939600000005</c:v>
                </c:pt>
                <c:pt idx="4">
                  <c:v>65429.14877</c:v>
                </c:pt>
              </c:numCache>
            </c:numRef>
          </c:yVal>
          <c:smooth val="1"/>
        </c:ser>
        <c:dLbls>
          <c:showLegendKey val="0"/>
          <c:showVal val="0"/>
          <c:showCatName val="0"/>
          <c:showSerName val="0"/>
          <c:showPercent val="0"/>
          <c:showBubbleSize val="0"/>
        </c:dLbls>
        <c:axId val="86804160"/>
        <c:axId val="86804736"/>
      </c:scatterChart>
      <c:valAx>
        <c:axId val="86804160"/>
        <c:scaling>
          <c:orientation val="minMax"/>
        </c:scaling>
        <c:delete val="0"/>
        <c:axPos val="b"/>
        <c:title>
          <c:tx>
            <c:rich>
              <a:bodyPr/>
              <a:lstStyle/>
              <a:p>
                <a:pPr>
                  <a:defRPr sz="3200"/>
                </a:pPr>
                <a:r>
                  <a:rPr lang="en-US" sz="3200"/>
                  <a:t>Advance Per Revolution (in/rev)</a:t>
                </a:r>
              </a:p>
            </c:rich>
          </c:tx>
          <c:layout/>
          <c:overlay val="0"/>
        </c:title>
        <c:numFmt formatCode="General" sourceLinked="1"/>
        <c:majorTickMark val="out"/>
        <c:minorTickMark val="none"/>
        <c:tickLblPos val="nextTo"/>
        <c:txPr>
          <a:bodyPr/>
          <a:lstStyle/>
          <a:p>
            <a:pPr>
              <a:defRPr sz="2400"/>
            </a:pPr>
            <a:endParaRPr lang="en-US"/>
          </a:p>
        </c:txPr>
        <c:crossAx val="86804736"/>
        <c:crosses val="autoZero"/>
        <c:crossBetween val="midCat"/>
      </c:valAx>
      <c:valAx>
        <c:axId val="86804736"/>
        <c:scaling>
          <c:orientation val="minMax"/>
          <c:max val="70000"/>
          <c:min val="40000"/>
        </c:scaling>
        <c:delete val="0"/>
        <c:axPos val="l"/>
        <c:majorGridlines/>
        <c:title>
          <c:tx>
            <c:rich>
              <a:bodyPr rot="-5400000" vert="horz"/>
              <a:lstStyle/>
              <a:p>
                <a:pPr>
                  <a:defRPr sz="3200" b="1"/>
                </a:pPr>
                <a:r>
                  <a:rPr lang="en-US" sz="3200" b="1"/>
                  <a:t>Ultimate Tensile Strength (psi)</a:t>
                </a:r>
              </a:p>
            </c:rich>
          </c:tx>
          <c:layout>
            <c:manualLayout>
              <c:xMode val="edge"/>
              <c:yMode val="edge"/>
              <c:x val="2.9239766081871365E-3"/>
              <c:y val="0.1225564577865267"/>
            </c:manualLayout>
          </c:layout>
          <c:overlay val="0"/>
        </c:title>
        <c:numFmt formatCode="General" sourceLinked="1"/>
        <c:majorTickMark val="out"/>
        <c:minorTickMark val="none"/>
        <c:tickLblPos val="nextTo"/>
        <c:txPr>
          <a:bodyPr/>
          <a:lstStyle/>
          <a:p>
            <a:pPr>
              <a:defRPr sz="2400"/>
            </a:pPr>
            <a:endParaRPr lang="en-US"/>
          </a:p>
        </c:txPr>
        <c:crossAx val="86804160"/>
        <c:crosses val="autoZero"/>
        <c:crossBetween val="midCat"/>
      </c:valAx>
    </c:plotArea>
    <c:legend>
      <c:legendPos val="r"/>
      <c:legendEntry>
        <c:idx val="0"/>
        <c:txPr>
          <a:bodyPr/>
          <a:lstStyle/>
          <a:p>
            <a:pPr>
              <a:defRPr sz="2000">
                <a:solidFill>
                  <a:schemeClr val="dk1"/>
                </a:solidFill>
                <a:latin typeface="+mn-lt"/>
                <a:ea typeface="+mn-ea"/>
                <a:cs typeface="+mn-cs"/>
              </a:defRPr>
            </a:pPr>
            <a:endParaRPr lang="en-US"/>
          </a:p>
        </c:txPr>
      </c:legendEntry>
      <c:layout>
        <c:manualLayout>
          <c:xMode val="edge"/>
          <c:yMode val="edge"/>
          <c:x val="0.75296179369088345"/>
          <c:y val="0.35742902826801831"/>
          <c:w val="0.23688159045908733"/>
          <c:h val="0.14853200641586481"/>
        </c:manualLayout>
      </c:layout>
      <c:overlay val="0"/>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a:pPr>
            <a:r>
              <a:rPr lang="en-US" sz="4000"/>
              <a:t>Weld 28 Post Aging</a:t>
            </a:r>
          </a:p>
        </c:rich>
      </c:tx>
      <c:layout>
        <c:manualLayout>
          <c:xMode val="edge"/>
          <c:yMode val="edge"/>
          <c:x val="0.25072919312505293"/>
          <c:y val="3.1578947368421054E-2"/>
        </c:manualLayout>
      </c:layout>
      <c:overlay val="0"/>
    </c:title>
    <c:autoTitleDeleted val="0"/>
    <c:plotArea>
      <c:layout>
        <c:manualLayout>
          <c:layoutTarget val="inner"/>
          <c:xMode val="edge"/>
          <c:yMode val="edge"/>
          <c:x val="0.1365245322157311"/>
          <c:y val="0.15695538057742783"/>
          <c:w val="0.6610914613495894"/>
          <c:h val="0.68457590827462356"/>
        </c:manualLayout>
      </c:layout>
      <c:scatterChart>
        <c:scatterStyle val="lineMarker"/>
        <c:varyColors val="0"/>
        <c:ser>
          <c:idx val="0"/>
          <c:order val="1"/>
          <c:tx>
            <c:v>Parent Material</c:v>
          </c:tx>
          <c:spPr>
            <a:ln w="28575">
              <a:noFill/>
            </a:ln>
          </c:spPr>
          <c:marker>
            <c:spPr>
              <a:solidFill>
                <a:srgbClr val="FFFF00"/>
              </a:solidFill>
            </c:spPr>
          </c:marker>
          <c:trendline>
            <c:spPr>
              <a:ln>
                <a:solidFill>
                  <a:srgbClr val="FFFF00"/>
                </a:solidFill>
              </a:ln>
            </c:spPr>
            <c:trendlineType val="linear"/>
            <c:dispRSqr val="0"/>
            <c:dispEq val="0"/>
          </c:trendline>
          <c:xVal>
            <c:numRef>
              <c:f>Sheet1!$E$8:$E$9</c:f>
              <c:numCache>
                <c:formatCode>General</c:formatCode>
                <c:ptCount val="2"/>
                <c:pt idx="0">
                  <c:v>2.5000000000000001E-2</c:v>
                </c:pt>
                <c:pt idx="1">
                  <c:v>1.075</c:v>
                </c:pt>
              </c:numCache>
            </c:numRef>
          </c:xVal>
          <c:yVal>
            <c:numRef>
              <c:f>Sheet1!$F$8:$F$9</c:f>
              <c:numCache>
                <c:formatCode>General</c:formatCode>
                <c:ptCount val="2"/>
                <c:pt idx="0">
                  <c:v>175</c:v>
                </c:pt>
                <c:pt idx="1">
                  <c:v>175</c:v>
                </c:pt>
              </c:numCache>
            </c:numRef>
          </c:yVal>
          <c:smooth val="0"/>
        </c:ser>
        <c:dLbls>
          <c:showLegendKey val="0"/>
          <c:showVal val="0"/>
          <c:showCatName val="0"/>
          <c:showSerName val="0"/>
          <c:showPercent val="0"/>
          <c:showBubbleSize val="0"/>
        </c:dLbls>
        <c:axId val="86807040"/>
        <c:axId val="86807616"/>
      </c:scatterChart>
      <c:scatterChart>
        <c:scatterStyle val="smoothMarker"/>
        <c:varyColors val="0"/>
        <c:ser>
          <c:idx val="1"/>
          <c:order val="0"/>
          <c:tx>
            <c:v>Weld 28</c:v>
          </c:tx>
          <c:marker>
            <c:symbol val="diamond"/>
            <c:size val="7"/>
          </c:marker>
          <c:xVal>
            <c:numRef>
              <c:f>Sheet1!$C$8:$C$51</c:f>
              <c:numCache>
                <c:formatCode>General</c:formatCode>
                <c:ptCount val="44"/>
                <c:pt idx="0">
                  <c:v>2.5000000000000001E-2</c:v>
                </c:pt>
                <c:pt idx="1">
                  <c:v>0.05</c:v>
                </c:pt>
                <c:pt idx="2">
                  <c:v>7.5000000000000011E-2</c:v>
                </c:pt>
                <c:pt idx="3">
                  <c:v>0.1</c:v>
                </c:pt>
                <c:pt idx="4">
                  <c:v>0.125</c:v>
                </c:pt>
                <c:pt idx="5">
                  <c:v>0.15</c:v>
                </c:pt>
                <c:pt idx="6">
                  <c:v>0.17499999999999999</c:v>
                </c:pt>
                <c:pt idx="7">
                  <c:v>0.19999999999999998</c:v>
                </c:pt>
                <c:pt idx="8">
                  <c:v>0.22499999999999998</c:v>
                </c:pt>
                <c:pt idx="9">
                  <c:v>0.24999999999999997</c:v>
                </c:pt>
                <c:pt idx="10">
                  <c:v>0.27499999999999997</c:v>
                </c:pt>
                <c:pt idx="11">
                  <c:v>0.3</c:v>
                </c:pt>
                <c:pt idx="12">
                  <c:v>0.32500000000000001</c:v>
                </c:pt>
                <c:pt idx="13">
                  <c:v>0.35000000000000003</c:v>
                </c:pt>
                <c:pt idx="14">
                  <c:v>0.37500000000000006</c:v>
                </c:pt>
                <c:pt idx="15">
                  <c:v>0.40000000000000008</c:v>
                </c:pt>
                <c:pt idx="16">
                  <c:v>0.4250000000000001</c:v>
                </c:pt>
                <c:pt idx="17">
                  <c:v>0.45000000000000012</c:v>
                </c:pt>
                <c:pt idx="18">
                  <c:v>0.47500000000000014</c:v>
                </c:pt>
                <c:pt idx="19">
                  <c:v>0.50000000000000011</c:v>
                </c:pt>
                <c:pt idx="20">
                  <c:v>0.52500000000000013</c:v>
                </c:pt>
                <c:pt idx="21">
                  <c:v>0.55000000000000016</c:v>
                </c:pt>
                <c:pt idx="22">
                  <c:v>0.57500000000000018</c:v>
                </c:pt>
                <c:pt idx="23">
                  <c:v>0.6000000000000002</c:v>
                </c:pt>
                <c:pt idx="24">
                  <c:v>0.62500000000000022</c:v>
                </c:pt>
                <c:pt idx="25">
                  <c:v>0.65000000000000024</c:v>
                </c:pt>
                <c:pt idx="26">
                  <c:v>0.67500000000000027</c:v>
                </c:pt>
                <c:pt idx="27">
                  <c:v>0.70000000000000029</c:v>
                </c:pt>
                <c:pt idx="28">
                  <c:v>0.72500000000000031</c:v>
                </c:pt>
                <c:pt idx="29">
                  <c:v>0.75000000000000033</c:v>
                </c:pt>
                <c:pt idx="30">
                  <c:v>0.77500000000000036</c:v>
                </c:pt>
                <c:pt idx="31">
                  <c:v>0.80000000000000038</c:v>
                </c:pt>
                <c:pt idx="32">
                  <c:v>0.8250000000000004</c:v>
                </c:pt>
                <c:pt idx="33">
                  <c:v>0.85000000000000042</c:v>
                </c:pt>
                <c:pt idx="34">
                  <c:v>0.87500000000000044</c:v>
                </c:pt>
                <c:pt idx="35">
                  <c:v>0.90000000000000047</c:v>
                </c:pt>
                <c:pt idx="36">
                  <c:v>0.92500000000000049</c:v>
                </c:pt>
                <c:pt idx="37">
                  <c:v>0.95000000000000051</c:v>
                </c:pt>
                <c:pt idx="38">
                  <c:v>0.97500000000000053</c:v>
                </c:pt>
                <c:pt idx="39">
                  <c:v>1.0000000000000004</c:v>
                </c:pt>
                <c:pt idx="40">
                  <c:v>1.0250000000000004</c:v>
                </c:pt>
                <c:pt idx="41">
                  <c:v>1.0500000000000003</c:v>
                </c:pt>
                <c:pt idx="42">
                  <c:v>1.0750000000000002</c:v>
                </c:pt>
                <c:pt idx="43">
                  <c:v>1.1000000000000001</c:v>
                </c:pt>
              </c:numCache>
            </c:numRef>
          </c:xVal>
          <c:yVal>
            <c:numRef>
              <c:f>Sheet1!$B$8:$B$50</c:f>
              <c:numCache>
                <c:formatCode>General</c:formatCode>
                <c:ptCount val="43"/>
                <c:pt idx="0">
                  <c:v>156.6</c:v>
                </c:pt>
                <c:pt idx="1">
                  <c:v>124.3</c:v>
                </c:pt>
                <c:pt idx="2">
                  <c:v>136.6</c:v>
                </c:pt>
                <c:pt idx="3">
                  <c:v>130.4</c:v>
                </c:pt>
                <c:pt idx="4">
                  <c:v>125</c:v>
                </c:pt>
                <c:pt idx="5">
                  <c:v>123.5</c:v>
                </c:pt>
                <c:pt idx="6">
                  <c:v>127.5</c:v>
                </c:pt>
                <c:pt idx="7">
                  <c:v>129.6</c:v>
                </c:pt>
                <c:pt idx="8">
                  <c:v>145.1</c:v>
                </c:pt>
                <c:pt idx="9">
                  <c:v>145.4</c:v>
                </c:pt>
                <c:pt idx="10">
                  <c:v>153.19999999999999</c:v>
                </c:pt>
                <c:pt idx="11">
                  <c:v>158.19999999999999</c:v>
                </c:pt>
                <c:pt idx="12">
                  <c:v>165.9</c:v>
                </c:pt>
                <c:pt idx="13">
                  <c:v>163.6</c:v>
                </c:pt>
                <c:pt idx="14">
                  <c:v>162</c:v>
                </c:pt>
                <c:pt idx="15">
                  <c:v>167.6</c:v>
                </c:pt>
                <c:pt idx="16">
                  <c:v>161.69999999999999</c:v>
                </c:pt>
                <c:pt idx="17">
                  <c:v>149.69999999999999</c:v>
                </c:pt>
                <c:pt idx="18">
                  <c:v>149.69999999999999</c:v>
                </c:pt>
                <c:pt idx="19">
                  <c:v>150.19999999999999</c:v>
                </c:pt>
                <c:pt idx="20">
                  <c:v>155.5</c:v>
                </c:pt>
                <c:pt idx="21">
                  <c:v>149.9</c:v>
                </c:pt>
                <c:pt idx="22">
                  <c:v>149.19999999999999</c:v>
                </c:pt>
                <c:pt idx="23">
                  <c:v>153.5</c:v>
                </c:pt>
                <c:pt idx="24">
                  <c:v>154</c:v>
                </c:pt>
                <c:pt idx="25">
                  <c:v>150.19999999999999</c:v>
                </c:pt>
                <c:pt idx="26">
                  <c:v>156.80000000000001</c:v>
                </c:pt>
                <c:pt idx="27">
                  <c:v>159.80000000000001</c:v>
                </c:pt>
                <c:pt idx="28">
                  <c:v>154.19999999999999</c:v>
                </c:pt>
                <c:pt idx="29">
                  <c:v>158.19999999999999</c:v>
                </c:pt>
                <c:pt idx="30">
                  <c:v>159.19999999999999</c:v>
                </c:pt>
                <c:pt idx="31">
                  <c:v>160.6</c:v>
                </c:pt>
                <c:pt idx="32">
                  <c:v>149</c:v>
                </c:pt>
                <c:pt idx="33">
                  <c:v>140.6</c:v>
                </c:pt>
                <c:pt idx="34">
                  <c:v>134.30000000000001</c:v>
                </c:pt>
                <c:pt idx="35">
                  <c:v>123.1</c:v>
                </c:pt>
                <c:pt idx="36">
                  <c:v>120.6</c:v>
                </c:pt>
                <c:pt idx="37">
                  <c:v>125.6</c:v>
                </c:pt>
                <c:pt idx="38">
                  <c:v>137.69999999999999</c:v>
                </c:pt>
                <c:pt idx="39">
                  <c:v>145.1</c:v>
                </c:pt>
                <c:pt idx="40">
                  <c:v>150.9</c:v>
                </c:pt>
                <c:pt idx="41">
                  <c:v>156</c:v>
                </c:pt>
                <c:pt idx="42">
                  <c:v>165.6</c:v>
                </c:pt>
              </c:numCache>
            </c:numRef>
          </c:yVal>
          <c:smooth val="1"/>
        </c:ser>
        <c:dLbls>
          <c:showLegendKey val="0"/>
          <c:showVal val="0"/>
          <c:showCatName val="0"/>
          <c:showSerName val="0"/>
          <c:showPercent val="0"/>
          <c:showBubbleSize val="0"/>
        </c:dLbls>
        <c:axId val="86807040"/>
        <c:axId val="86807616"/>
      </c:scatterChart>
      <c:valAx>
        <c:axId val="86807040"/>
        <c:scaling>
          <c:orientation val="minMax"/>
          <c:max val="1.1000000000000001"/>
          <c:min val="0"/>
        </c:scaling>
        <c:delete val="0"/>
        <c:axPos val="b"/>
        <c:title>
          <c:tx>
            <c:rich>
              <a:bodyPr/>
              <a:lstStyle/>
              <a:p>
                <a:pPr>
                  <a:defRPr sz="3200"/>
                </a:pPr>
                <a:r>
                  <a:rPr lang="en-US" sz="3200" dirty="0"/>
                  <a:t>Distance Across Sample (in</a:t>
                </a:r>
                <a:r>
                  <a:rPr lang="en-US" sz="3200" dirty="0" smtClean="0"/>
                  <a:t>)</a:t>
                </a:r>
                <a:endParaRPr lang="en-US" sz="3200" dirty="0"/>
              </a:p>
            </c:rich>
          </c:tx>
          <c:layout>
            <c:manualLayout>
              <c:xMode val="edge"/>
              <c:yMode val="edge"/>
              <c:x val="0.27784642205346388"/>
              <c:y val="0.92433011789924957"/>
            </c:manualLayout>
          </c:layout>
          <c:overlay val="0"/>
        </c:title>
        <c:numFmt formatCode="General" sourceLinked="1"/>
        <c:majorTickMark val="out"/>
        <c:minorTickMark val="none"/>
        <c:tickLblPos val="nextTo"/>
        <c:txPr>
          <a:bodyPr/>
          <a:lstStyle/>
          <a:p>
            <a:pPr>
              <a:defRPr sz="2400"/>
            </a:pPr>
            <a:endParaRPr lang="en-US"/>
          </a:p>
        </c:txPr>
        <c:crossAx val="86807616"/>
        <c:crosses val="autoZero"/>
        <c:crossBetween val="midCat"/>
        <c:majorUnit val="0.2"/>
      </c:valAx>
      <c:valAx>
        <c:axId val="86807616"/>
        <c:scaling>
          <c:orientation val="minMax"/>
          <c:max val="250"/>
          <c:min val="20"/>
        </c:scaling>
        <c:delete val="0"/>
        <c:axPos val="l"/>
        <c:majorGridlines/>
        <c:title>
          <c:tx>
            <c:rich>
              <a:bodyPr rot="-5400000" vert="horz"/>
              <a:lstStyle/>
              <a:p>
                <a:pPr>
                  <a:defRPr sz="3200"/>
                </a:pPr>
                <a:r>
                  <a:rPr lang="en-US" sz="3200"/>
                  <a:t>Vickers Hardness (HV)</a:t>
                </a:r>
              </a:p>
            </c:rich>
          </c:tx>
          <c:layout>
            <c:manualLayout>
              <c:xMode val="edge"/>
              <c:yMode val="edge"/>
              <c:x val="1.3660993988654645E-3"/>
              <c:y val="0.24048459732007182"/>
            </c:manualLayout>
          </c:layout>
          <c:overlay val="0"/>
        </c:title>
        <c:numFmt formatCode="General" sourceLinked="1"/>
        <c:majorTickMark val="out"/>
        <c:minorTickMark val="none"/>
        <c:tickLblPos val="nextTo"/>
        <c:txPr>
          <a:bodyPr/>
          <a:lstStyle/>
          <a:p>
            <a:pPr>
              <a:defRPr sz="2400"/>
            </a:pPr>
            <a:endParaRPr lang="en-US"/>
          </a:p>
        </c:txPr>
        <c:crossAx val="86807040"/>
        <c:crosses val="autoZero"/>
        <c:crossBetween val="midCat"/>
      </c:valAx>
      <c:spPr>
        <a:blipFill dpi="0" rotWithShape="1">
          <a:blip xmlns:r="http://schemas.openxmlformats.org/officeDocument/2006/relationships" r:embed="rId1"/>
          <a:srcRect/>
          <a:stretch>
            <a:fillRect l="-2000" t="-6000" r="-12000" b="-5000"/>
          </a:stretch>
        </a:blipFill>
        <a:effectLst>
          <a:outerShdw blurRad="50800" dist="50800" dir="5400000" sx="1000" sy="1000" algn="ctr" rotWithShape="0">
            <a:prstClr val="black"/>
          </a:outerShdw>
        </a:effectLst>
      </c:spPr>
    </c:plotArea>
    <c:legend>
      <c:legendPos val="r"/>
      <c:layout>
        <c:manualLayout>
          <c:xMode val="edge"/>
          <c:yMode val="edge"/>
          <c:x val="0.79827194987723304"/>
          <c:y val="0.36827987291062303"/>
          <c:w val="0.19448840064346792"/>
          <c:h val="0.2730921397983147"/>
        </c:manualLayout>
      </c:layout>
      <c:overlay val="0"/>
      <c:spPr>
        <a:solidFill>
          <a:schemeClr val="lt1"/>
        </a:solidFill>
        <a:ln w="25400" cap="flat" cmpd="sng" algn="ctr">
          <a:solidFill>
            <a:schemeClr val="dk1"/>
          </a:solidFill>
          <a:prstDash val="solid"/>
        </a:ln>
        <a:effectLst/>
      </c:spPr>
      <c:txPr>
        <a:bodyPr/>
        <a:lstStyle/>
        <a:p>
          <a:pPr>
            <a:defRPr sz="200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0.59677</cdr:x>
      <cdr:y>0.52632</cdr:y>
    </cdr:from>
    <cdr:to>
      <cdr:x>0.62097</cdr:x>
      <cdr:y>0.63158</cdr:y>
    </cdr:to>
    <cdr:sp macro="" textlink="">
      <cdr:nvSpPr>
        <cdr:cNvPr id="2" name="Up Arrow 1"/>
        <cdr:cNvSpPr/>
      </cdr:nvSpPr>
      <cdr:spPr>
        <a:xfrm xmlns:a="http://schemas.openxmlformats.org/drawingml/2006/main">
          <a:off x="5638800" y="3810000"/>
          <a:ext cx="228600" cy="762000"/>
        </a:xfrm>
        <a:prstGeom xmlns:a="http://schemas.openxmlformats.org/drawingml/2006/main" prst="upArrow">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0.16935</cdr:x>
      <cdr:y>0.62105</cdr:y>
    </cdr:from>
    <cdr:to>
      <cdr:x>0.41129</cdr:x>
      <cdr:y>0.70526</cdr:y>
    </cdr:to>
    <cdr:sp macro="" textlink="">
      <cdr:nvSpPr>
        <cdr:cNvPr id="3" name="TextBox 2"/>
        <cdr:cNvSpPr txBox="1"/>
      </cdr:nvSpPr>
      <cdr:spPr>
        <a:xfrm xmlns:a="http://schemas.openxmlformats.org/drawingml/2006/main">
          <a:off x="1600200" y="4495800"/>
          <a:ext cx="22860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solidFill>
                <a:schemeClr val="bg1"/>
              </a:solidFill>
            </a:rPr>
            <a:t>Retreating Side</a:t>
          </a:r>
          <a:endParaRPr lang="en-US" sz="2800" dirty="0">
            <a:solidFill>
              <a:schemeClr val="bg1"/>
            </a:solidFill>
          </a:endParaRPr>
        </a:p>
      </cdr:txBody>
    </cdr:sp>
  </cdr:relSizeAnchor>
  <cdr:relSizeAnchor xmlns:cdr="http://schemas.openxmlformats.org/drawingml/2006/chartDrawing">
    <cdr:from>
      <cdr:x>0.28226</cdr:x>
      <cdr:y>0.52632</cdr:y>
    </cdr:from>
    <cdr:to>
      <cdr:x>0.30645</cdr:x>
      <cdr:y>0.63158</cdr:y>
    </cdr:to>
    <cdr:sp macro="" textlink="">
      <cdr:nvSpPr>
        <cdr:cNvPr id="4" name="Up Arrow 3"/>
        <cdr:cNvSpPr/>
      </cdr:nvSpPr>
      <cdr:spPr>
        <a:xfrm xmlns:a="http://schemas.openxmlformats.org/drawingml/2006/main">
          <a:off x="2667000" y="3810000"/>
          <a:ext cx="228600" cy="762000"/>
        </a:xfrm>
        <a:prstGeom xmlns:a="http://schemas.openxmlformats.org/drawingml/2006/main" prst="upArrow">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7929"/>
            <a:ext cx="341985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49379" y="5642189"/>
            <a:ext cx="39828470" cy="1202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49997" y="5642189"/>
            <a:ext cx="118828820" cy="1202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9977949"/>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177101"/>
            <a:ext cx="34198560" cy="680084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49999" y="32888767"/>
            <a:ext cx="79328643" cy="9300972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849200" y="32888767"/>
            <a:ext cx="79328647" cy="9300972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6959179"/>
            <a:ext cx="17776827"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0" y="9859433"/>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6959179"/>
            <a:ext cx="17783810"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12" y="9859433"/>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237827"/>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29"/>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6505789"/>
            <a:ext cx="13236577" cy="2126615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0"/>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3"/>
            <a:ext cx="24140160" cy="1865376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dirty="0"/>
          </a:p>
        </p:txBody>
      </p:sp>
      <p:sp>
        <p:nvSpPr>
          <p:cNvPr id="4" name="Text Placeholder 3"/>
          <p:cNvSpPr>
            <a:spLocks noGrp="1"/>
          </p:cNvSpPr>
          <p:nvPr>
            <p:ph type="body" sz="half" idx="2"/>
          </p:nvPr>
        </p:nvSpPr>
        <p:spPr>
          <a:xfrm>
            <a:off x="7886067" y="24331932"/>
            <a:ext cx="24140160" cy="364870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843BC-D9D2-4293-B60D-80C5DE208A88}" type="datetimeFigureOut">
              <a:rPr lang="en-US" smtClean="0"/>
              <a:pPr/>
              <a:t>8/2/2012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A91907-93EB-4E92-B63D-84F600FED6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45026"/>
            <a:ext cx="36210240" cy="51816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254242"/>
            <a:ext cx="36210240" cy="20517699"/>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8815456"/>
            <a:ext cx="9387840" cy="1655233"/>
          </a:xfrm>
          <a:prstGeom prst="rect">
            <a:avLst/>
          </a:prstGeom>
        </p:spPr>
        <p:txBody>
          <a:bodyPr vert="horz" lIns="407557" tIns="203779" rIns="407557" bIns="203779" rtlCol="0" anchor="ctr"/>
          <a:lstStyle>
            <a:lvl1pPr algn="l">
              <a:defRPr sz="5300">
                <a:solidFill>
                  <a:schemeClr val="tx1">
                    <a:tint val="75000"/>
                  </a:schemeClr>
                </a:solidFill>
              </a:defRPr>
            </a:lvl1pPr>
          </a:lstStyle>
          <a:p>
            <a:fld id="{AF5843BC-D9D2-4293-B60D-80C5DE208A88}" type="datetimeFigureOut">
              <a:rPr lang="en-US" smtClean="0"/>
              <a:pPr/>
              <a:t>8/2/2012</a:t>
            </a:fld>
            <a:endParaRPr lang="en-US" dirty="0"/>
          </a:p>
        </p:txBody>
      </p:sp>
      <p:sp>
        <p:nvSpPr>
          <p:cNvPr id="5" name="Footer Placeholder 4"/>
          <p:cNvSpPr>
            <a:spLocks noGrp="1"/>
          </p:cNvSpPr>
          <p:nvPr>
            <p:ph type="ftr" sz="quarter" idx="3"/>
          </p:nvPr>
        </p:nvSpPr>
        <p:spPr>
          <a:xfrm>
            <a:off x="13746480" y="28815456"/>
            <a:ext cx="12740640" cy="1655233"/>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28815456"/>
            <a:ext cx="9387840" cy="1655233"/>
          </a:xfrm>
          <a:prstGeom prst="rect">
            <a:avLst/>
          </a:prstGeom>
        </p:spPr>
        <p:txBody>
          <a:bodyPr vert="horz" lIns="407557" tIns="203779" rIns="407557" bIns="203779" rtlCol="0" anchor="ctr"/>
          <a:lstStyle>
            <a:lvl1pPr algn="r">
              <a:defRPr sz="5300">
                <a:solidFill>
                  <a:schemeClr val="tx1">
                    <a:tint val="75000"/>
                  </a:schemeClr>
                </a:solidFill>
              </a:defRPr>
            </a:lvl1pPr>
          </a:lstStyle>
          <a:p>
            <a:fld id="{6EA91907-93EB-4E92-B63D-84F600FED6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572"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4075572"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11402" indent="-1273616" algn="l" defTabSz="4075572"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094465" indent="-1018893" algn="l" defTabSz="4075572"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32251"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70038"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chart" Target="../charts/chart2.xml"/><Relationship Id="rId5" Type="http://schemas.openxmlformats.org/officeDocument/2006/relationships/image" Target="../media/image4.tiff"/><Relationship Id="rId10" Type="http://schemas.openxmlformats.org/officeDocument/2006/relationships/chart" Target="../charts/chart1.xml"/><Relationship Id="rId4" Type="http://schemas.openxmlformats.org/officeDocument/2006/relationships/image" Target="../media/image3.jpe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40233600" cy="6664113"/>
          </a:xfrm>
        </p:spPr>
        <p:txBody>
          <a:bodyPr>
            <a:normAutofit/>
          </a:bodyPr>
          <a:lstStyle/>
          <a:p>
            <a:r>
              <a:rPr lang="en-US" sz="6600" b="1" dirty="0" smtClean="0">
                <a:latin typeface="Lucida Sans" pitchFamily="34" charset="0"/>
              </a:rPr>
              <a:t>Self-Reacting Friction Stir Welding of </a:t>
            </a:r>
            <a:br>
              <a:rPr lang="en-US" sz="6600" b="1" dirty="0" smtClean="0">
                <a:latin typeface="Lucida Sans" pitchFamily="34" charset="0"/>
              </a:rPr>
            </a:br>
            <a:r>
              <a:rPr lang="en-US" sz="6600" b="1" dirty="0" smtClean="0">
                <a:latin typeface="Lucida Sans" pitchFamily="34" charset="0"/>
              </a:rPr>
              <a:t>Thin 7075-T6 Aluminum</a:t>
            </a:r>
            <a:endParaRPr lang="en-US" sz="6600" dirty="0"/>
          </a:p>
        </p:txBody>
      </p:sp>
      <p:sp>
        <p:nvSpPr>
          <p:cNvPr id="13" name="TextBox 12"/>
          <p:cNvSpPr txBox="1"/>
          <p:nvPr/>
        </p:nvSpPr>
        <p:spPr>
          <a:xfrm>
            <a:off x="0" y="3733800"/>
            <a:ext cx="40233600" cy="2585323"/>
          </a:xfrm>
          <a:prstGeom prst="rect">
            <a:avLst/>
          </a:prstGeom>
          <a:noFill/>
        </p:spPr>
        <p:txBody>
          <a:bodyPr wrap="square" rtlCol="0">
            <a:spAutoFit/>
          </a:bodyPr>
          <a:lstStyle/>
          <a:p>
            <a:pPr algn="ctr"/>
            <a:r>
              <a:rPr lang="en-US" sz="5400" dirty="0" smtClean="0"/>
              <a:t>Undergraduate Researcher: John Urban</a:t>
            </a:r>
          </a:p>
          <a:p>
            <a:pPr algn="ctr"/>
            <a:r>
              <a:rPr lang="en-US" sz="5400" dirty="0" smtClean="0"/>
              <a:t>Advisors: Dr. Michael West, Dr. Bharat </a:t>
            </a:r>
            <a:r>
              <a:rPr lang="en-US" sz="5400" dirty="0" err="1" smtClean="0"/>
              <a:t>Jasthi</a:t>
            </a:r>
            <a:r>
              <a:rPr lang="en-US" sz="5400" dirty="0" smtClean="0"/>
              <a:t>, Dr. Christian Widener</a:t>
            </a:r>
          </a:p>
          <a:p>
            <a:pPr algn="ctr"/>
            <a:r>
              <a:rPr lang="en-US" sz="5400" dirty="0" smtClean="0"/>
              <a:t>Special Thanks To: Todd Curtis, Tim Johnson, Matt </a:t>
            </a:r>
            <a:r>
              <a:rPr lang="en-US" sz="5400" dirty="0" err="1" smtClean="0"/>
              <a:t>Carriker</a:t>
            </a:r>
            <a:r>
              <a:rPr lang="en-US" sz="5400" dirty="0" smtClean="0"/>
              <a:t>,  and SDSM&amp;T AMP Center</a:t>
            </a:r>
            <a:endParaRPr lang="en-US" sz="5400" dirty="0"/>
          </a:p>
        </p:txBody>
      </p:sp>
      <p:sp>
        <p:nvSpPr>
          <p:cNvPr id="16" name="TextBox 15"/>
          <p:cNvSpPr txBox="1"/>
          <p:nvPr/>
        </p:nvSpPr>
        <p:spPr>
          <a:xfrm>
            <a:off x="32537400" y="4800600"/>
            <a:ext cx="7010400" cy="1754326"/>
          </a:xfrm>
          <a:prstGeom prst="rect">
            <a:avLst/>
          </a:prstGeom>
          <a:noFill/>
        </p:spPr>
        <p:txBody>
          <a:bodyPr wrap="square" rtlCol="0">
            <a:spAutoFit/>
          </a:bodyPr>
          <a:lstStyle/>
          <a:p>
            <a:pPr algn="ctr"/>
            <a:r>
              <a:rPr lang="en-US" sz="3600" dirty="0" smtClean="0"/>
              <a:t>Research Made </a:t>
            </a:r>
          </a:p>
          <a:p>
            <a:pPr algn="ctr"/>
            <a:r>
              <a:rPr lang="en-US" sz="3600" dirty="0" smtClean="0"/>
              <a:t>Possible by NSF REU Grant #1157074</a:t>
            </a:r>
            <a:endParaRPr lang="en-US" sz="3600" dirty="0"/>
          </a:p>
        </p:txBody>
      </p:sp>
      <p:cxnSp>
        <p:nvCxnSpPr>
          <p:cNvPr id="22" name="Straight Connector 21"/>
          <p:cNvCxnSpPr/>
          <p:nvPr/>
        </p:nvCxnSpPr>
        <p:spPr>
          <a:xfrm>
            <a:off x="6858000" y="6248400"/>
            <a:ext cx="26151840" cy="0"/>
          </a:xfrm>
          <a:prstGeom prst="line">
            <a:avLst/>
          </a:prstGeom>
          <a:ln>
            <a:solidFill>
              <a:srgbClr val="333367"/>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21945600" y="23698200"/>
            <a:ext cx="8534400" cy="6781800"/>
            <a:chOff x="15316200" y="16306801"/>
            <a:chExt cx="9677400" cy="7162799"/>
          </a:xfrm>
        </p:grpSpPr>
        <p:sp>
          <p:nvSpPr>
            <p:cNvPr id="68" name="Rounded Rectangle 67"/>
            <p:cNvSpPr/>
            <p:nvPr/>
          </p:nvSpPr>
          <p:spPr>
            <a:xfrm>
              <a:off x="15316200" y="17297400"/>
              <a:ext cx="9677400" cy="6172200"/>
            </a:xfrm>
            <a:prstGeom prst="roundRect">
              <a:avLst>
                <a:gd name="adj" fmla="val 4971"/>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a:off x="16459200" y="16306801"/>
              <a:ext cx="7315200" cy="1170242"/>
              <a:chOff x="16459200" y="16306801"/>
              <a:chExt cx="7315200" cy="1170242"/>
            </a:xfrm>
          </p:grpSpPr>
          <p:sp>
            <p:nvSpPr>
              <p:cNvPr id="34" name="Rectangle 33"/>
              <p:cNvSpPr/>
              <p:nvPr/>
            </p:nvSpPr>
            <p:spPr>
              <a:xfrm>
                <a:off x="16459200" y="16383000"/>
                <a:ext cx="7315200" cy="914400"/>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2" name="TextBox 81"/>
              <p:cNvSpPr txBox="1"/>
              <p:nvPr/>
            </p:nvSpPr>
            <p:spPr>
              <a:xfrm>
                <a:off x="16459200" y="16306801"/>
                <a:ext cx="7315200" cy="1170242"/>
              </a:xfrm>
              <a:prstGeom prst="rect">
                <a:avLst/>
              </a:prstGeom>
              <a:noFill/>
            </p:spPr>
            <p:txBody>
              <a:bodyPr wrap="square" rtlCol="0">
                <a:spAutoFit/>
              </a:bodyPr>
              <a:lstStyle/>
              <a:p>
                <a:pPr algn="ctr"/>
                <a:r>
                  <a:rPr lang="en-US" sz="6600" dirty="0" smtClean="0">
                    <a:solidFill>
                      <a:schemeClr val="bg1"/>
                    </a:solidFill>
                    <a:latin typeface="Lucida Bright" pitchFamily="18" charset="0"/>
                  </a:rPr>
                  <a:t>Conclusion</a:t>
                </a:r>
                <a:endParaRPr lang="en-US" sz="6600" dirty="0">
                  <a:solidFill>
                    <a:schemeClr val="bg1"/>
                  </a:solidFill>
                  <a:latin typeface="Lucida Bright" pitchFamily="18" charset="0"/>
                </a:endParaRPr>
              </a:p>
            </p:txBody>
          </p:sp>
        </p:grpSp>
      </p:grpSp>
      <p:grpSp>
        <p:nvGrpSpPr>
          <p:cNvPr id="72" name="Group 71"/>
          <p:cNvGrpSpPr/>
          <p:nvPr/>
        </p:nvGrpSpPr>
        <p:grpSpPr>
          <a:xfrm>
            <a:off x="12573000" y="6781801"/>
            <a:ext cx="16383000" cy="7772401"/>
            <a:chOff x="12573000" y="8001000"/>
            <a:chExt cx="15087600" cy="7239000"/>
          </a:xfrm>
        </p:grpSpPr>
        <p:grpSp>
          <p:nvGrpSpPr>
            <p:cNvPr id="85" name="Group 84"/>
            <p:cNvGrpSpPr/>
            <p:nvPr/>
          </p:nvGrpSpPr>
          <p:grpSpPr>
            <a:xfrm>
              <a:off x="12573000" y="8001000"/>
              <a:ext cx="15087600" cy="7239000"/>
              <a:chOff x="12573000" y="8001000"/>
              <a:chExt cx="15087600" cy="7239000"/>
            </a:xfrm>
          </p:grpSpPr>
          <p:sp>
            <p:nvSpPr>
              <p:cNvPr id="37" name="Rounded Rectangle 36"/>
              <p:cNvSpPr/>
              <p:nvPr/>
            </p:nvSpPr>
            <p:spPr>
              <a:xfrm>
                <a:off x="12573000" y="8915400"/>
                <a:ext cx="15087600" cy="6324600"/>
              </a:xfrm>
              <a:prstGeom prst="roundRect">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p:cNvGrpSpPr/>
              <p:nvPr/>
            </p:nvGrpSpPr>
            <p:grpSpPr>
              <a:xfrm>
                <a:off x="16383000" y="8001000"/>
                <a:ext cx="7391400" cy="1107996"/>
                <a:chOff x="16383000" y="7952840"/>
                <a:chExt cx="7391400" cy="1107996"/>
              </a:xfrm>
            </p:grpSpPr>
            <p:sp>
              <p:nvSpPr>
                <p:cNvPr id="18" name="Rectangle 17"/>
                <p:cNvSpPr/>
                <p:nvPr/>
              </p:nvSpPr>
              <p:spPr>
                <a:xfrm>
                  <a:off x="16383000" y="8001000"/>
                  <a:ext cx="7315200" cy="914400"/>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2" name="TextBox 31"/>
                <p:cNvSpPr txBox="1"/>
                <p:nvPr/>
              </p:nvSpPr>
              <p:spPr>
                <a:xfrm>
                  <a:off x="16459200" y="7952840"/>
                  <a:ext cx="7315200" cy="1107996"/>
                </a:xfrm>
                <a:prstGeom prst="rect">
                  <a:avLst/>
                </a:prstGeom>
                <a:noFill/>
              </p:spPr>
              <p:txBody>
                <a:bodyPr wrap="square" rtlCol="0">
                  <a:spAutoFit/>
                </a:bodyPr>
                <a:lstStyle/>
                <a:p>
                  <a:pPr algn="ctr"/>
                  <a:r>
                    <a:rPr lang="en-US" sz="6600" dirty="0" smtClean="0">
                      <a:solidFill>
                        <a:schemeClr val="bg1"/>
                      </a:solidFill>
                      <a:latin typeface="Lucida Bright" pitchFamily="18" charset="0"/>
                    </a:rPr>
                    <a:t>Introduction</a:t>
                  </a:r>
                  <a:endParaRPr lang="en-US" sz="6600" dirty="0">
                    <a:solidFill>
                      <a:schemeClr val="bg1"/>
                    </a:solidFill>
                    <a:latin typeface="Lucida Bright" pitchFamily="18" charset="0"/>
                  </a:endParaRPr>
                </a:p>
              </p:txBody>
            </p:sp>
          </p:grpSp>
        </p:grpSp>
        <p:sp>
          <p:nvSpPr>
            <p:cNvPr id="133" name="TextBox 132"/>
            <p:cNvSpPr txBox="1"/>
            <p:nvPr/>
          </p:nvSpPr>
          <p:spPr>
            <a:xfrm>
              <a:off x="13344924" y="9065558"/>
              <a:ext cx="14173200" cy="6048412"/>
            </a:xfrm>
            <a:prstGeom prst="rect">
              <a:avLst/>
            </a:prstGeom>
            <a:noFill/>
          </p:spPr>
          <p:txBody>
            <a:bodyPr wrap="square" rtlCol="0">
              <a:spAutoFit/>
            </a:bodyPr>
            <a:lstStyle/>
            <a:p>
              <a:r>
                <a:rPr lang="en-US" sz="3200" dirty="0" smtClean="0"/>
                <a:t>Self-Reacting Friction Stir Welding (SRFSW) is one of the newest techniques for joining metallic materials. It is performed by utilizing a rotating welding tool that applies a large amount of concentrated force and rotation speed to generate frictional heat and plastic deformation at the spot of the weld.  The SRFSW tool consists of an upper and lower shoulder that apply a reacting force to generate frictional heat and a pin inserted through the center of both shoulders that spins to generate stirring of the material. The purpose of this study was to explore methods for joining thin 7075-T6 aluminum by means of SRFSW. Focus was placed on parameter development  while minimizing or eliminating distortion and residual stresses that occur during friction stir welding of thin aluminum alloys. This welding method was performed on .125 inch aluminum plates  for development of the process. The goal is to utilize the results from this project in order to perform lap welds with this material that has a combined thickness no greater than .126 inch that will be used for aviation purposes.</a:t>
              </a:r>
              <a:endParaRPr lang="en-US" sz="3200" dirty="0"/>
            </a:p>
          </p:txBody>
        </p:sp>
      </p:grpSp>
      <p:grpSp>
        <p:nvGrpSpPr>
          <p:cNvPr id="74" name="Group 73"/>
          <p:cNvGrpSpPr/>
          <p:nvPr/>
        </p:nvGrpSpPr>
        <p:grpSpPr>
          <a:xfrm>
            <a:off x="763104" y="6858000"/>
            <a:ext cx="10536384" cy="7696200"/>
            <a:chOff x="304800" y="8119369"/>
            <a:chExt cx="8869680" cy="5977631"/>
          </a:xfrm>
        </p:grpSpPr>
        <p:grpSp>
          <p:nvGrpSpPr>
            <p:cNvPr id="63" name="Group 62"/>
            <p:cNvGrpSpPr/>
            <p:nvPr/>
          </p:nvGrpSpPr>
          <p:grpSpPr>
            <a:xfrm>
              <a:off x="1073626" y="8119369"/>
              <a:ext cx="7379346" cy="887767"/>
              <a:chOff x="1759426" y="8376009"/>
              <a:chExt cx="7379346" cy="887767"/>
            </a:xfrm>
          </p:grpSpPr>
          <p:sp>
            <p:nvSpPr>
              <p:cNvPr id="36" name="Rectangle 35"/>
              <p:cNvSpPr/>
              <p:nvPr/>
            </p:nvSpPr>
            <p:spPr>
              <a:xfrm>
                <a:off x="1759426" y="8435193"/>
                <a:ext cx="6998768" cy="828583"/>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Box 61"/>
              <p:cNvSpPr txBox="1"/>
              <p:nvPr/>
            </p:nvSpPr>
            <p:spPr>
              <a:xfrm>
                <a:off x="1823572" y="8376009"/>
                <a:ext cx="7315200" cy="860579"/>
              </a:xfrm>
              <a:prstGeom prst="rect">
                <a:avLst/>
              </a:prstGeom>
              <a:noFill/>
            </p:spPr>
            <p:txBody>
              <a:bodyPr wrap="square" rtlCol="0">
                <a:spAutoFit/>
              </a:bodyPr>
              <a:lstStyle/>
              <a:p>
                <a:pPr algn="ctr"/>
                <a:r>
                  <a:rPr lang="en-US" sz="6600" dirty="0" smtClean="0">
                    <a:solidFill>
                      <a:schemeClr val="bg1"/>
                    </a:solidFill>
                    <a:latin typeface="Lucida Bright" pitchFamily="18" charset="0"/>
                  </a:rPr>
                  <a:t>Objectives</a:t>
                </a:r>
                <a:endParaRPr lang="en-US" sz="6600" dirty="0">
                  <a:solidFill>
                    <a:schemeClr val="bg1"/>
                  </a:solidFill>
                  <a:latin typeface="Lucida Bright" pitchFamily="18" charset="0"/>
                </a:endParaRPr>
              </a:p>
            </p:txBody>
          </p:sp>
        </p:grpSp>
        <p:sp>
          <p:nvSpPr>
            <p:cNvPr id="66" name="Rounded Rectangle 65"/>
            <p:cNvSpPr/>
            <p:nvPr/>
          </p:nvSpPr>
          <p:spPr>
            <a:xfrm>
              <a:off x="304800" y="8991600"/>
              <a:ext cx="8869680" cy="5105400"/>
            </a:xfrm>
            <a:prstGeom prst="roundRect">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p:cNvSpPr txBox="1"/>
            <p:nvPr/>
          </p:nvSpPr>
          <p:spPr>
            <a:xfrm>
              <a:off x="688748" y="8947951"/>
              <a:ext cx="8403160" cy="5149048"/>
            </a:xfrm>
            <a:prstGeom prst="rect">
              <a:avLst/>
            </a:prstGeom>
            <a:noFill/>
          </p:spPr>
          <p:txBody>
            <a:bodyPr wrap="square" rtlCol="0">
              <a:spAutoFit/>
            </a:bodyPr>
            <a:lstStyle/>
            <a:p>
              <a:pPr lvl="0">
                <a:buFont typeface="Arial" pitchFamily="34" charset="0"/>
                <a:buChar char="•"/>
              </a:pPr>
              <a:endParaRPr lang="en-US" sz="2600" dirty="0" smtClean="0">
                <a:latin typeface="Lucida Sans" pitchFamily="34" charset="0"/>
              </a:endParaRPr>
            </a:p>
            <a:p>
              <a:pPr lvl="0">
                <a:buFont typeface="Arial" pitchFamily="34" charset="0"/>
                <a:buChar char="•"/>
              </a:pPr>
              <a:r>
                <a:rPr lang="en-US" sz="3200" dirty="0" smtClean="0">
                  <a:latin typeface="Lucida Sans" pitchFamily="34" charset="0"/>
                </a:rPr>
                <a:t>Develop welding parameters for processing thin 7075-T6 aluminum for future lap welds with a thickness of .126 inch</a:t>
              </a:r>
            </a:p>
            <a:p>
              <a:pPr lvl="0"/>
              <a:endParaRPr lang="en-US" sz="3200" dirty="0" smtClean="0">
                <a:latin typeface="Lucida Sans" pitchFamily="34" charset="0"/>
              </a:endParaRPr>
            </a:p>
            <a:p>
              <a:pPr lvl="0">
                <a:buFont typeface="Arial" pitchFamily="34" charset="0"/>
                <a:buChar char="•"/>
              </a:pPr>
              <a:r>
                <a:rPr lang="en-US" sz="3200" dirty="0" smtClean="0">
                  <a:latin typeface="Lucida Sans" pitchFamily="34" charset="0"/>
                </a:rPr>
                <a:t>Examine quality of the welds and evidence of possible defects in the welded material</a:t>
              </a:r>
            </a:p>
            <a:p>
              <a:pPr lvl="0"/>
              <a:endParaRPr lang="en-US" sz="3200" dirty="0" smtClean="0">
                <a:latin typeface="Lucida Sans" pitchFamily="34" charset="0"/>
              </a:endParaRPr>
            </a:p>
            <a:p>
              <a:pPr lvl="0">
                <a:buFont typeface="Arial" pitchFamily="34" charset="0"/>
                <a:buChar char="•"/>
              </a:pPr>
              <a:r>
                <a:rPr lang="en-US" sz="3200" dirty="0" smtClean="0">
                  <a:latin typeface="Lucida Sans" pitchFamily="34" charset="0"/>
                </a:rPr>
                <a:t>Analyze changes in microstructure and mechanical properties</a:t>
              </a:r>
            </a:p>
            <a:p>
              <a:pPr lvl="0"/>
              <a:endParaRPr lang="en-US" sz="3200" dirty="0" smtClean="0">
                <a:latin typeface="Lucida Sans" pitchFamily="34" charset="0"/>
              </a:endParaRPr>
            </a:p>
            <a:p>
              <a:pPr lvl="0">
                <a:buFont typeface="Arial" pitchFamily="34" charset="0"/>
                <a:buChar char="•"/>
              </a:pPr>
              <a:r>
                <a:rPr lang="en-US" sz="3200" dirty="0" smtClean="0">
                  <a:latin typeface="Lucida Sans" pitchFamily="34" charset="0"/>
                </a:rPr>
                <a:t>Determine effective procedures and parameters for manufacturing purposes.</a:t>
              </a:r>
            </a:p>
          </p:txBody>
        </p:sp>
      </p:grpSp>
      <p:sp>
        <p:nvSpPr>
          <p:cNvPr id="146" name="TextBox 145"/>
          <p:cNvSpPr txBox="1"/>
          <p:nvPr/>
        </p:nvSpPr>
        <p:spPr>
          <a:xfrm>
            <a:off x="31775400" y="19964400"/>
            <a:ext cx="7086600" cy="369332"/>
          </a:xfrm>
          <a:prstGeom prst="rect">
            <a:avLst/>
          </a:prstGeom>
          <a:noFill/>
        </p:spPr>
        <p:txBody>
          <a:bodyPr wrap="square" rtlCol="0">
            <a:spAutoFit/>
          </a:bodyPr>
          <a:lstStyle/>
          <a:p>
            <a:endParaRPr lang="en-US" sz="1800" dirty="0"/>
          </a:p>
        </p:txBody>
      </p:sp>
      <p:sp>
        <p:nvSpPr>
          <p:cNvPr id="148" name="TextBox 147"/>
          <p:cNvSpPr txBox="1"/>
          <p:nvPr/>
        </p:nvSpPr>
        <p:spPr>
          <a:xfrm>
            <a:off x="22783800" y="18135600"/>
            <a:ext cx="7620000" cy="584775"/>
          </a:xfrm>
          <a:prstGeom prst="rect">
            <a:avLst/>
          </a:prstGeom>
          <a:noFill/>
        </p:spPr>
        <p:txBody>
          <a:bodyPr wrap="square" rtlCol="0">
            <a:spAutoFit/>
          </a:bodyPr>
          <a:lstStyle/>
          <a:p>
            <a:pPr algn="ctr"/>
            <a:r>
              <a:rPr lang="en-US" sz="3200" dirty="0" smtClean="0">
                <a:solidFill>
                  <a:srgbClr val="FF0000"/>
                </a:solidFill>
              </a:rPr>
              <a:t>Table 1</a:t>
            </a:r>
            <a:r>
              <a:rPr lang="en-US" sz="3200" dirty="0" smtClean="0"/>
              <a:t>- Successful Weld Parameters</a:t>
            </a:r>
          </a:p>
        </p:txBody>
      </p:sp>
      <p:grpSp>
        <p:nvGrpSpPr>
          <p:cNvPr id="71" name="Group 70"/>
          <p:cNvGrpSpPr/>
          <p:nvPr/>
        </p:nvGrpSpPr>
        <p:grpSpPr>
          <a:xfrm>
            <a:off x="762000" y="14782801"/>
            <a:ext cx="10116932" cy="9696157"/>
            <a:chOff x="152400" y="14625490"/>
            <a:chExt cx="9391076" cy="8672495"/>
          </a:xfrm>
        </p:grpSpPr>
        <p:grpSp>
          <p:nvGrpSpPr>
            <p:cNvPr id="87" name="Group 86"/>
            <p:cNvGrpSpPr/>
            <p:nvPr/>
          </p:nvGrpSpPr>
          <p:grpSpPr>
            <a:xfrm>
              <a:off x="1001195" y="14625490"/>
              <a:ext cx="7380805" cy="1036589"/>
              <a:chOff x="1001195" y="15616090"/>
              <a:chExt cx="7380805" cy="1036589"/>
            </a:xfrm>
          </p:grpSpPr>
          <p:sp>
            <p:nvSpPr>
              <p:cNvPr id="65" name="Rectangle 64"/>
              <p:cNvSpPr/>
              <p:nvPr/>
            </p:nvSpPr>
            <p:spPr>
              <a:xfrm>
                <a:off x="1066800" y="15697200"/>
                <a:ext cx="7315200" cy="914400"/>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6" name="TextBox 85"/>
              <p:cNvSpPr txBox="1"/>
              <p:nvPr/>
            </p:nvSpPr>
            <p:spPr>
              <a:xfrm>
                <a:off x="1001195" y="15616090"/>
                <a:ext cx="7315200" cy="1036589"/>
              </a:xfrm>
              <a:prstGeom prst="rect">
                <a:avLst/>
              </a:prstGeom>
              <a:noFill/>
            </p:spPr>
            <p:txBody>
              <a:bodyPr wrap="square" rtlCol="0">
                <a:spAutoFit/>
              </a:bodyPr>
              <a:lstStyle/>
              <a:p>
                <a:pPr algn="ctr"/>
                <a:r>
                  <a:rPr lang="en-US" sz="6600" dirty="0" smtClean="0">
                    <a:solidFill>
                      <a:schemeClr val="bg1"/>
                    </a:solidFill>
                    <a:latin typeface="Lucida Bright" pitchFamily="18" charset="0"/>
                  </a:rPr>
                  <a:t>Procedures</a:t>
                </a:r>
                <a:endParaRPr lang="en-US" sz="6600" dirty="0">
                  <a:solidFill>
                    <a:schemeClr val="bg1"/>
                  </a:solidFill>
                  <a:latin typeface="Lucida Bright" pitchFamily="18" charset="0"/>
                </a:endParaRPr>
              </a:p>
            </p:txBody>
          </p:sp>
        </p:grpSp>
        <p:sp>
          <p:nvSpPr>
            <p:cNvPr id="125" name="Rounded Rectangle 124"/>
            <p:cNvSpPr/>
            <p:nvPr/>
          </p:nvSpPr>
          <p:spPr>
            <a:xfrm>
              <a:off x="152400" y="15544800"/>
              <a:ext cx="9220200" cy="7543800"/>
            </a:xfrm>
            <a:prstGeom prst="roundRect">
              <a:avLst>
                <a:gd name="adj" fmla="val 6322"/>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506065" y="15647819"/>
              <a:ext cx="9037411" cy="7650166"/>
            </a:xfrm>
            <a:prstGeom prst="rect">
              <a:avLst/>
            </a:prstGeom>
            <a:noFill/>
          </p:spPr>
          <p:txBody>
            <a:bodyPr wrap="square" rtlCol="0">
              <a:spAutoFit/>
            </a:bodyPr>
            <a:lstStyle/>
            <a:p>
              <a:pPr>
                <a:buFont typeface="Arial" pitchFamily="34" charset="0"/>
                <a:buChar char="•"/>
              </a:pPr>
              <a:endParaRPr lang="en-US" sz="3200" dirty="0" smtClean="0">
                <a:latin typeface="Lucida Sans" pitchFamily="34" charset="0"/>
              </a:endParaRPr>
            </a:p>
            <a:p>
              <a:pPr>
                <a:buFont typeface="Arial" pitchFamily="34" charset="0"/>
                <a:buChar char="•"/>
              </a:pPr>
              <a:r>
                <a:rPr lang="en-US" sz="3200" dirty="0" smtClean="0">
                  <a:latin typeface="Lucida Sans" pitchFamily="34" charset="0"/>
                </a:rPr>
                <a:t>Heat  treat self-reacting tools to reach appropriate material hardness</a:t>
              </a:r>
            </a:p>
            <a:p>
              <a:pPr>
                <a:buFont typeface="Arial" pitchFamily="34" charset="0"/>
                <a:buChar char="•"/>
              </a:pPr>
              <a:endParaRPr lang="en-US" sz="3200" dirty="0" smtClean="0">
                <a:latin typeface="Lucida Sans" pitchFamily="34" charset="0"/>
              </a:endParaRPr>
            </a:p>
            <a:p>
              <a:pPr>
                <a:buFont typeface="Arial" pitchFamily="34" charset="0"/>
                <a:buChar char="•"/>
              </a:pPr>
              <a:r>
                <a:rPr lang="en-US" sz="3200" dirty="0" smtClean="0">
                  <a:latin typeface="Lucida Sans" pitchFamily="34" charset="0"/>
                </a:rPr>
                <a:t>Develop parameters for replication of quality welds.</a:t>
              </a:r>
            </a:p>
            <a:p>
              <a:pPr>
                <a:buFont typeface="Arial" pitchFamily="34" charset="0"/>
                <a:buChar char="•"/>
              </a:pPr>
              <a:endParaRPr lang="en-US" sz="3200" dirty="0" smtClean="0">
                <a:latin typeface="Lucida Sans" pitchFamily="34" charset="0"/>
              </a:endParaRPr>
            </a:p>
            <a:p>
              <a:pPr>
                <a:buFont typeface="Arial" pitchFamily="34" charset="0"/>
                <a:buChar char="•"/>
              </a:pPr>
              <a:r>
                <a:rPr lang="en-US" sz="3200" dirty="0" smtClean="0">
                  <a:latin typeface="Lucida Sans" pitchFamily="34" charset="0"/>
                </a:rPr>
                <a:t>Perform standard metallographic procedures for analysis of weld samples.</a:t>
              </a:r>
            </a:p>
            <a:p>
              <a:pPr>
                <a:buFont typeface="Arial" pitchFamily="34" charset="0"/>
                <a:buChar char="•"/>
              </a:pPr>
              <a:endParaRPr lang="en-US" sz="3200" dirty="0" smtClean="0">
                <a:latin typeface="Lucida Sans" pitchFamily="34" charset="0"/>
              </a:endParaRPr>
            </a:p>
            <a:p>
              <a:pPr>
                <a:buFont typeface="Arial" pitchFamily="34" charset="0"/>
                <a:buChar char="•"/>
              </a:pPr>
              <a:r>
                <a:rPr lang="en-US" sz="3200" dirty="0" smtClean="0">
                  <a:latin typeface="Lucida Sans" pitchFamily="34" charset="0"/>
                </a:rPr>
                <a:t>Examine and document changes in microstructure and mechanical properties of welded material.</a:t>
              </a:r>
            </a:p>
            <a:p>
              <a:pPr>
                <a:buFont typeface="Arial" pitchFamily="34" charset="0"/>
                <a:buChar char="•"/>
              </a:pPr>
              <a:endParaRPr lang="en-US" sz="3200" dirty="0" smtClean="0">
                <a:latin typeface="Lucida Sans" pitchFamily="34" charset="0"/>
              </a:endParaRPr>
            </a:p>
            <a:p>
              <a:pPr>
                <a:buFont typeface="Arial" pitchFamily="34" charset="0"/>
                <a:buChar char="•"/>
              </a:pPr>
              <a:r>
                <a:rPr lang="en-US" sz="3200" dirty="0" smtClean="0">
                  <a:latin typeface="Lucida Sans" pitchFamily="34" charset="0"/>
                </a:rPr>
                <a:t>Determine welding parameters that can be </a:t>
              </a:r>
              <a:r>
                <a:rPr lang="en-US" sz="3000" dirty="0" smtClean="0">
                  <a:latin typeface="Lucida Sans" pitchFamily="34" charset="0"/>
                </a:rPr>
                <a:t>replicated effectively for manufacturing.  </a:t>
              </a:r>
            </a:p>
            <a:p>
              <a:pPr>
                <a:buFont typeface="Arial" pitchFamily="34" charset="0"/>
                <a:buChar char="•"/>
              </a:pPr>
              <a:endParaRPr lang="en-US" sz="3000" dirty="0" smtClean="0">
                <a:latin typeface="Lucida Sans" pitchFamily="34" charset="0"/>
              </a:endParaRPr>
            </a:p>
          </p:txBody>
        </p:sp>
      </p:grpSp>
      <p:grpSp>
        <p:nvGrpSpPr>
          <p:cNvPr id="75" name="Group 74"/>
          <p:cNvGrpSpPr/>
          <p:nvPr/>
        </p:nvGrpSpPr>
        <p:grpSpPr>
          <a:xfrm>
            <a:off x="8915400" y="24460200"/>
            <a:ext cx="8382000" cy="5846164"/>
            <a:chOff x="5943600" y="24155400"/>
            <a:chExt cx="8001000" cy="4572000"/>
          </a:xfrm>
        </p:grpSpPr>
        <p:grpSp>
          <p:nvGrpSpPr>
            <p:cNvPr id="138" name="Group 137"/>
            <p:cNvGrpSpPr/>
            <p:nvPr/>
          </p:nvGrpSpPr>
          <p:grpSpPr>
            <a:xfrm>
              <a:off x="5943600" y="24155400"/>
              <a:ext cx="8001000" cy="4572000"/>
              <a:chOff x="5943600" y="23698200"/>
              <a:chExt cx="8001000" cy="4572000"/>
            </a:xfrm>
          </p:grpSpPr>
          <p:grpSp>
            <p:nvGrpSpPr>
              <p:cNvPr id="132" name="Group 131"/>
              <p:cNvGrpSpPr/>
              <p:nvPr/>
            </p:nvGrpSpPr>
            <p:grpSpPr>
              <a:xfrm>
                <a:off x="6248400" y="23698200"/>
                <a:ext cx="7315200" cy="953477"/>
                <a:chOff x="6248400" y="23545800"/>
                <a:chExt cx="7315200" cy="953477"/>
              </a:xfrm>
            </p:grpSpPr>
            <p:sp>
              <p:nvSpPr>
                <p:cNvPr id="126" name="Rectangle 125"/>
                <p:cNvSpPr/>
                <p:nvPr/>
              </p:nvSpPr>
              <p:spPr>
                <a:xfrm>
                  <a:off x="6380018" y="23545800"/>
                  <a:ext cx="7183582" cy="953477"/>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0" name="TextBox 129"/>
                <p:cNvSpPr txBox="1"/>
                <p:nvPr/>
              </p:nvSpPr>
              <p:spPr>
                <a:xfrm>
                  <a:off x="6248400" y="23545800"/>
                  <a:ext cx="7315200" cy="866510"/>
                </a:xfrm>
                <a:prstGeom prst="rect">
                  <a:avLst/>
                </a:prstGeom>
                <a:noFill/>
              </p:spPr>
              <p:txBody>
                <a:bodyPr wrap="square" rtlCol="0">
                  <a:spAutoFit/>
                </a:bodyPr>
                <a:lstStyle/>
                <a:p>
                  <a:pPr algn="ctr"/>
                  <a:r>
                    <a:rPr lang="en-US" sz="6600" dirty="0" smtClean="0">
                      <a:solidFill>
                        <a:schemeClr val="bg1"/>
                      </a:solidFill>
                      <a:latin typeface="Lucida Bright" pitchFamily="18" charset="0"/>
                    </a:rPr>
                    <a:t>Future Work</a:t>
                  </a:r>
                  <a:endParaRPr lang="en-US" sz="6600" dirty="0">
                    <a:solidFill>
                      <a:schemeClr val="bg1"/>
                    </a:solidFill>
                    <a:latin typeface="Lucida Bright" pitchFamily="18" charset="0"/>
                  </a:endParaRPr>
                </a:p>
              </p:txBody>
            </p:sp>
          </p:grpSp>
          <p:sp>
            <p:nvSpPr>
              <p:cNvPr id="131" name="Rounded Rectangle 130"/>
              <p:cNvSpPr/>
              <p:nvPr/>
            </p:nvSpPr>
            <p:spPr>
              <a:xfrm>
                <a:off x="5943600" y="24612600"/>
                <a:ext cx="8001000" cy="3657600"/>
              </a:xfrm>
              <a:prstGeom prst="roundRect">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p:cNvSpPr txBox="1"/>
            <p:nvPr/>
          </p:nvSpPr>
          <p:spPr>
            <a:xfrm>
              <a:off x="6019800" y="25479613"/>
              <a:ext cx="7848600" cy="923330"/>
            </a:xfrm>
            <a:prstGeom prst="rect">
              <a:avLst/>
            </a:prstGeom>
            <a:noFill/>
          </p:spPr>
          <p:txBody>
            <a:bodyPr wrap="square" rtlCol="0">
              <a:spAutoFit/>
            </a:bodyPr>
            <a:lstStyle/>
            <a:p>
              <a:endParaRPr lang="en-US" sz="2600" dirty="0" smtClean="0">
                <a:latin typeface="Lucida Sans" pitchFamily="34" charset="0"/>
              </a:endParaRPr>
            </a:p>
            <a:p>
              <a:endParaRPr lang="en-US" sz="2800" dirty="0">
                <a:latin typeface="Lucida Sans" pitchFamily="34" charset="0"/>
              </a:endParaRPr>
            </a:p>
          </p:txBody>
        </p:sp>
      </p:grpSp>
      <p:grpSp>
        <p:nvGrpSpPr>
          <p:cNvPr id="73" name="Group 72"/>
          <p:cNvGrpSpPr/>
          <p:nvPr/>
        </p:nvGrpSpPr>
        <p:grpSpPr>
          <a:xfrm>
            <a:off x="30708600" y="6858000"/>
            <a:ext cx="8839200" cy="8382000"/>
            <a:chOff x="30480000" y="7841609"/>
            <a:chExt cx="9372600" cy="9150991"/>
          </a:xfrm>
        </p:grpSpPr>
        <p:grpSp>
          <p:nvGrpSpPr>
            <p:cNvPr id="139" name="Group 138"/>
            <p:cNvGrpSpPr/>
            <p:nvPr/>
          </p:nvGrpSpPr>
          <p:grpSpPr>
            <a:xfrm>
              <a:off x="30480000" y="7841609"/>
              <a:ext cx="9372600" cy="9150991"/>
              <a:chOff x="30480000" y="8222609"/>
              <a:chExt cx="9372600" cy="9150991"/>
            </a:xfrm>
          </p:grpSpPr>
          <p:sp>
            <p:nvSpPr>
              <p:cNvPr id="67" name="Rounded Rectangle 66"/>
              <p:cNvSpPr/>
              <p:nvPr/>
            </p:nvSpPr>
            <p:spPr>
              <a:xfrm>
                <a:off x="30480000" y="9296400"/>
                <a:ext cx="9372600" cy="8077200"/>
              </a:xfrm>
              <a:prstGeom prst="roundRect">
                <a:avLst>
                  <a:gd name="adj" fmla="val 8374"/>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p:cNvGrpSpPr/>
              <p:nvPr/>
            </p:nvGrpSpPr>
            <p:grpSpPr>
              <a:xfrm>
                <a:off x="31470600" y="8222609"/>
                <a:ext cx="7315200" cy="1209647"/>
                <a:chOff x="31470600" y="8222609"/>
                <a:chExt cx="7315200" cy="1209647"/>
              </a:xfrm>
            </p:grpSpPr>
            <p:sp>
              <p:nvSpPr>
                <p:cNvPr id="35" name="Rectangle 34"/>
                <p:cNvSpPr/>
                <p:nvPr/>
              </p:nvSpPr>
              <p:spPr>
                <a:xfrm>
                  <a:off x="31470600" y="8382000"/>
                  <a:ext cx="7315200" cy="914400"/>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8" name="TextBox 87"/>
                <p:cNvSpPr txBox="1"/>
                <p:nvPr/>
              </p:nvSpPr>
              <p:spPr>
                <a:xfrm>
                  <a:off x="31546800" y="8222609"/>
                  <a:ext cx="7132320" cy="1209647"/>
                </a:xfrm>
                <a:prstGeom prst="rect">
                  <a:avLst/>
                </a:prstGeom>
                <a:noFill/>
              </p:spPr>
              <p:txBody>
                <a:bodyPr wrap="square" rtlCol="0">
                  <a:spAutoFit/>
                </a:bodyPr>
                <a:lstStyle/>
                <a:p>
                  <a:pPr algn="ctr"/>
                  <a:r>
                    <a:rPr lang="en-US" sz="6600" dirty="0" smtClean="0">
                      <a:solidFill>
                        <a:schemeClr val="bg1"/>
                      </a:solidFill>
                      <a:latin typeface="Lucida Bright" pitchFamily="18" charset="0"/>
                    </a:rPr>
                    <a:t>Results</a:t>
                  </a:r>
                  <a:endParaRPr lang="en-US" sz="6600" dirty="0">
                    <a:solidFill>
                      <a:schemeClr val="bg1"/>
                    </a:solidFill>
                    <a:latin typeface="Lucida Bright" pitchFamily="18" charset="0"/>
                  </a:endParaRPr>
                </a:p>
              </p:txBody>
            </p:sp>
          </p:grpSp>
        </p:grpSp>
        <p:sp>
          <p:nvSpPr>
            <p:cNvPr id="70" name="TextBox 69"/>
            <p:cNvSpPr txBox="1"/>
            <p:nvPr/>
          </p:nvSpPr>
          <p:spPr>
            <a:xfrm>
              <a:off x="30803193" y="9006281"/>
              <a:ext cx="8686799" cy="7526690"/>
            </a:xfrm>
            <a:prstGeom prst="rect">
              <a:avLst/>
            </a:prstGeom>
            <a:noFill/>
          </p:spPr>
          <p:txBody>
            <a:bodyPr wrap="square" rtlCol="0">
              <a:spAutoFit/>
            </a:bodyPr>
            <a:lstStyle/>
            <a:p>
              <a:endParaRPr lang="en-US" sz="2600" dirty="0" smtClean="0"/>
            </a:p>
            <a:p>
              <a:pPr>
                <a:buFont typeface="Arial" pitchFamily="34" charset="0"/>
                <a:buChar char="•"/>
              </a:pPr>
              <a:r>
                <a:rPr lang="en-US" sz="3200" dirty="0" smtClean="0"/>
                <a:t>Successful welds were performed by entering the side of .125 inch aluminum plates</a:t>
              </a:r>
            </a:p>
            <a:p>
              <a:pPr>
                <a:buFont typeface="Arial" pitchFamily="34" charset="0"/>
                <a:buChar char="•"/>
              </a:pPr>
              <a:r>
                <a:rPr lang="en-US" sz="3200" dirty="0" smtClean="0"/>
                <a:t>Effective weld parameters were developed that produced good quality welds with welding speeds of up to 30 in/min</a:t>
              </a:r>
            </a:p>
            <a:p>
              <a:pPr>
                <a:buFont typeface="Arial" pitchFamily="34" charset="0"/>
                <a:buChar char="•"/>
              </a:pPr>
              <a:r>
                <a:rPr lang="en-US" sz="3200" dirty="0" smtClean="0"/>
                <a:t>Microstructure refinement in the weld nugget resulted in fine, </a:t>
              </a:r>
              <a:r>
                <a:rPr lang="en-US" sz="3200" dirty="0" err="1" smtClean="0"/>
                <a:t>equiaxed</a:t>
              </a:r>
              <a:r>
                <a:rPr lang="en-US" sz="3200" dirty="0" smtClean="0"/>
                <a:t> grains with a reduction in grain size from 30µm to 5µm</a:t>
              </a:r>
            </a:p>
            <a:p>
              <a:pPr>
                <a:buFont typeface="Arial" pitchFamily="34" charset="0"/>
                <a:buChar char="•"/>
              </a:pPr>
              <a:r>
                <a:rPr lang="en-US" sz="3200" dirty="0" smtClean="0"/>
                <a:t>Post-weld aging at 250°F for 24hrs improved material hardness in the weld nugget to around 89% of parent material</a:t>
              </a:r>
            </a:p>
            <a:p>
              <a:pPr>
                <a:buFont typeface="Arial" pitchFamily="34" charset="0"/>
                <a:buChar char="•"/>
              </a:pPr>
              <a:r>
                <a:rPr lang="en-US" sz="3200" dirty="0" smtClean="0"/>
                <a:t>Tensile strength of the welds increased with the welding speed of the self-reacting tool</a:t>
              </a:r>
            </a:p>
          </p:txBody>
        </p:sp>
      </p:grpSp>
      <p:pic>
        <p:nvPicPr>
          <p:cNvPr id="78" name="Picture 77" descr="NSF_clear.gif"/>
          <p:cNvPicPr>
            <a:picLocks noChangeAspect="1"/>
          </p:cNvPicPr>
          <p:nvPr/>
        </p:nvPicPr>
        <p:blipFill>
          <a:blip r:embed="rId2" cstate="print"/>
          <a:stretch>
            <a:fillRect/>
          </a:stretch>
        </p:blipFill>
        <p:spPr>
          <a:xfrm>
            <a:off x="34137600" y="914400"/>
            <a:ext cx="3940495" cy="3964236"/>
          </a:xfrm>
          <a:prstGeom prst="rect">
            <a:avLst/>
          </a:prstGeom>
        </p:spPr>
      </p:pic>
      <p:pic>
        <p:nvPicPr>
          <p:cNvPr id="1026" name="Picture 2" descr="C:\Users\1957825\Pictures\Droid Pics\2012-07-09_14-26-05_774.jpg"/>
          <p:cNvPicPr>
            <a:picLocks noChangeAspect="1" noChangeArrowheads="1"/>
          </p:cNvPicPr>
          <p:nvPr/>
        </p:nvPicPr>
        <p:blipFill>
          <a:blip r:embed="rId3" cstate="print"/>
          <a:srcRect/>
          <a:stretch>
            <a:fillRect/>
          </a:stretch>
        </p:blipFill>
        <p:spPr bwMode="auto">
          <a:xfrm>
            <a:off x="10896600" y="15087600"/>
            <a:ext cx="5334000" cy="7913742"/>
          </a:xfrm>
          <a:prstGeom prst="rect">
            <a:avLst/>
          </a:prstGeom>
          <a:noFill/>
        </p:spPr>
      </p:pic>
      <p:pic>
        <p:nvPicPr>
          <p:cNvPr id="1027" name="Picture 3" descr="C:\Users\1957825\Pictures\Droid Pics\2012-07-09_14-25-55_2.jpg"/>
          <p:cNvPicPr>
            <a:picLocks noChangeAspect="1" noChangeArrowheads="1"/>
          </p:cNvPicPr>
          <p:nvPr/>
        </p:nvPicPr>
        <p:blipFill>
          <a:blip r:embed="rId4" cstate="print"/>
          <a:srcRect/>
          <a:stretch>
            <a:fillRect/>
          </a:stretch>
        </p:blipFill>
        <p:spPr bwMode="auto">
          <a:xfrm>
            <a:off x="914400" y="24612600"/>
            <a:ext cx="7620000" cy="4286250"/>
          </a:xfrm>
          <a:prstGeom prst="rect">
            <a:avLst/>
          </a:prstGeom>
          <a:noFill/>
        </p:spPr>
      </p:pic>
      <p:pic>
        <p:nvPicPr>
          <p:cNvPr id="3" name="Picture 2" descr="C:\Users\1957825\Downloads\M Logo High Res.tif"/>
          <p:cNvPicPr>
            <a:picLocks noChangeAspect="1" noChangeArrowheads="1"/>
          </p:cNvPicPr>
          <p:nvPr/>
        </p:nvPicPr>
        <p:blipFill>
          <a:blip r:embed="rId5" cstate="print"/>
          <a:srcRect/>
          <a:stretch>
            <a:fillRect/>
          </a:stretch>
        </p:blipFill>
        <p:spPr bwMode="auto">
          <a:xfrm>
            <a:off x="2046426" y="1295400"/>
            <a:ext cx="3540557" cy="5029200"/>
          </a:xfrm>
          <a:prstGeom prst="rect">
            <a:avLst/>
          </a:prstGeom>
          <a:noFill/>
        </p:spPr>
      </p:pic>
      <p:pic>
        <p:nvPicPr>
          <p:cNvPr id="4" name="Picture 3" descr="C:\Users\1957825\Desktop\parameters SR-pin.JPG"/>
          <p:cNvPicPr>
            <a:picLocks noChangeAspect="1" noChangeArrowheads="1"/>
          </p:cNvPicPr>
          <p:nvPr/>
        </p:nvPicPr>
        <p:blipFill>
          <a:blip r:embed="rId6" cstate="print"/>
          <a:srcRect/>
          <a:stretch>
            <a:fillRect/>
          </a:stretch>
        </p:blipFill>
        <p:spPr bwMode="auto">
          <a:xfrm>
            <a:off x="17373600" y="24833197"/>
            <a:ext cx="4419600" cy="3955493"/>
          </a:xfrm>
          <a:prstGeom prst="rect">
            <a:avLst/>
          </a:prstGeom>
          <a:noFill/>
        </p:spPr>
      </p:pic>
      <p:pic>
        <p:nvPicPr>
          <p:cNvPr id="1028" name="Picture 4" descr="C:\Users\1957825\Pictures\Droid Pics\2012-07-10_16-00-21_563.jpg"/>
          <p:cNvPicPr>
            <a:picLocks noChangeAspect="1" noChangeArrowheads="1"/>
          </p:cNvPicPr>
          <p:nvPr/>
        </p:nvPicPr>
        <p:blipFill>
          <a:blip r:embed="rId7" cstate="print"/>
          <a:srcRect/>
          <a:stretch>
            <a:fillRect/>
          </a:stretch>
        </p:blipFill>
        <p:spPr bwMode="auto">
          <a:xfrm>
            <a:off x="16459200" y="14782800"/>
            <a:ext cx="6096000" cy="3429000"/>
          </a:xfrm>
          <a:prstGeom prst="rect">
            <a:avLst/>
          </a:prstGeom>
          <a:noFill/>
        </p:spPr>
      </p:pic>
      <p:pic>
        <p:nvPicPr>
          <p:cNvPr id="1029" name="Picture 5" descr="C:\Users\1957825\Downloads\(22) 100x GS outer.tif"/>
          <p:cNvPicPr>
            <a:picLocks noChangeAspect="1" noChangeArrowheads="1"/>
          </p:cNvPicPr>
          <p:nvPr/>
        </p:nvPicPr>
        <p:blipFill>
          <a:blip r:embed="rId8" cstate="print"/>
          <a:srcRect/>
          <a:stretch>
            <a:fillRect/>
          </a:stretch>
        </p:blipFill>
        <p:spPr bwMode="auto">
          <a:xfrm>
            <a:off x="16448741" y="18821400"/>
            <a:ext cx="5725459" cy="4294094"/>
          </a:xfrm>
          <a:prstGeom prst="rect">
            <a:avLst/>
          </a:prstGeom>
          <a:noFill/>
        </p:spPr>
      </p:pic>
      <p:pic>
        <p:nvPicPr>
          <p:cNvPr id="1030" name="Picture 6" descr="C:\Users\1957825\Downloads\(28) 500X gs nugget.tif"/>
          <p:cNvPicPr>
            <a:picLocks noChangeAspect="1" noChangeArrowheads="1"/>
          </p:cNvPicPr>
          <p:nvPr/>
        </p:nvPicPr>
        <p:blipFill>
          <a:blip r:embed="rId9" cstate="print"/>
          <a:srcRect/>
          <a:stretch>
            <a:fillRect/>
          </a:stretch>
        </p:blipFill>
        <p:spPr bwMode="auto">
          <a:xfrm>
            <a:off x="23469600" y="18783300"/>
            <a:ext cx="5867400" cy="4400550"/>
          </a:xfrm>
          <a:prstGeom prst="rect">
            <a:avLst/>
          </a:prstGeom>
          <a:noFill/>
        </p:spPr>
      </p:pic>
      <p:sp>
        <p:nvSpPr>
          <p:cNvPr id="57" name="Right Arrow 56"/>
          <p:cNvSpPr/>
          <p:nvPr/>
        </p:nvSpPr>
        <p:spPr>
          <a:xfrm>
            <a:off x="22326600" y="20650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905000" y="29032200"/>
            <a:ext cx="4321311" cy="584775"/>
          </a:xfrm>
          <a:prstGeom prst="rect">
            <a:avLst/>
          </a:prstGeom>
          <a:noFill/>
        </p:spPr>
        <p:txBody>
          <a:bodyPr wrap="none" rtlCol="0">
            <a:spAutoFit/>
          </a:bodyPr>
          <a:lstStyle/>
          <a:p>
            <a:r>
              <a:rPr lang="en-US" sz="3200" dirty="0" smtClean="0">
                <a:solidFill>
                  <a:srgbClr val="C00000"/>
                </a:solidFill>
              </a:rPr>
              <a:t>Figure 1: </a:t>
            </a:r>
            <a:r>
              <a:rPr lang="en-US" sz="3200" dirty="0" smtClean="0"/>
              <a:t>Pre-Weld Setup</a:t>
            </a:r>
            <a:endParaRPr lang="en-US" sz="3200" dirty="0"/>
          </a:p>
        </p:txBody>
      </p:sp>
      <p:sp>
        <p:nvSpPr>
          <p:cNvPr id="64" name="TextBox 63"/>
          <p:cNvSpPr txBox="1"/>
          <p:nvPr/>
        </p:nvSpPr>
        <p:spPr>
          <a:xfrm>
            <a:off x="11049000" y="23012400"/>
            <a:ext cx="4950842" cy="584775"/>
          </a:xfrm>
          <a:prstGeom prst="rect">
            <a:avLst/>
          </a:prstGeom>
          <a:noFill/>
        </p:spPr>
        <p:txBody>
          <a:bodyPr wrap="none" rtlCol="0">
            <a:spAutoFit/>
          </a:bodyPr>
          <a:lstStyle/>
          <a:p>
            <a:r>
              <a:rPr lang="en-US" sz="3200" dirty="0" smtClean="0">
                <a:solidFill>
                  <a:srgbClr val="C00000"/>
                </a:solidFill>
              </a:rPr>
              <a:t>Figure 2: </a:t>
            </a:r>
            <a:r>
              <a:rPr lang="en-US" sz="3200" dirty="0" smtClean="0"/>
              <a:t>Friction Stir Welder</a:t>
            </a:r>
            <a:endParaRPr lang="en-US" sz="3200" dirty="0"/>
          </a:p>
        </p:txBody>
      </p:sp>
      <p:sp>
        <p:nvSpPr>
          <p:cNvPr id="76" name="TextBox 75"/>
          <p:cNvSpPr txBox="1"/>
          <p:nvPr/>
        </p:nvSpPr>
        <p:spPr>
          <a:xfrm>
            <a:off x="16383000" y="18211800"/>
            <a:ext cx="6254276" cy="584775"/>
          </a:xfrm>
          <a:prstGeom prst="rect">
            <a:avLst/>
          </a:prstGeom>
          <a:noFill/>
        </p:spPr>
        <p:txBody>
          <a:bodyPr wrap="none" rtlCol="0">
            <a:spAutoFit/>
          </a:bodyPr>
          <a:lstStyle/>
          <a:p>
            <a:r>
              <a:rPr lang="en-US" sz="3200" dirty="0" smtClean="0">
                <a:solidFill>
                  <a:srgbClr val="C00000"/>
                </a:solidFill>
              </a:rPr>
              <a:t>Figure 3: </a:t>
            </a:r>
            <a:r>
              <a:rPr lang="en-US" sz="3200" dirty="0" smtClean="0"/>
              <a:t>Processed  Aluminum Plate</a:t>
            </a:r>
            <a:endParaRPr lang="en-US" sz="3200" dirty="0"/>
          </a:p>
        </p:txBody>
      </p:sp>
      <p:sp>
        <p:nvSpPr>
          <p:cNvPr id="79" name="TextBox 78"/>
          <p:cNvSpPr txBox="1"/>
          <p:nvPr/>
        </p:nvSpPr>
        <p:spPr>
          <a:xfrm>
            <a:off x="16535400" y="23088600"/>
            <a:ext cx="5474640" cy="584775"/>
          </a:xfrm>
          <a:prstGeom prst="rect">
            <a:avLst/>
          </a:prstGeom>
          <a:noFill/>
        </p:spPr>
        <p:txBody>
          <a:bodyPr wrap="none" rtlCol="0">
            <a:spAutoFit/>
          </a:bodyPr>
          <a:lstStyle/>
          <a:p>
            <a:r>
              <a:rPr lang="en-US" sz="3200" dirty="0" smtClean="0">
                <a:solidFill>
                  <a:srgbClr val="C00000"/>
                </a:solidFill>
              </a:rPr>
              <a:t>Figure 4:</a:t>
            </a:r>
            <a:r>
              <a:rPr lang="en-US" sz="3200" dirty="0" smtClean="0"/>
              <a:t> Parent Material Grains</a:t>
            </a:r>
            <a:endParaRPr lang="en-US" sz="3200" dirty="0"/>
          </a:p>
        </p:txBody>
      </p:sp>
      <p:sp>
        <p:nvSpPr>
          <p:cNvPr id="80" name="TextBox 79"/>
          <p:cNvSpPr txBox="1"/>
          <p:nvPr/>
        </p:nvSpPr>
        <p:spPr>
          <a:xfrm>
            <a:off x="23774400" y="23088600"/>
            <a:ext cx="5046446" cy="584775"/>
          </a:xfrm>
          <a:prstGeom prst="rect">
            <a:avLst/>
          </a:prstGeom>
          <a:noFill/>
        </p:spPr>
        <p:txBody>
          <a:bodyPr wrap="none" rtlCol="0">
            <a:spAutoFit/>
          </a:bodyPr>
          <a:lstStyle/>
          <a:p>
            <a:r>
              <a:rPr lang="en-US" sz="3200" dirty="0" smtClean="0">
                <a:solidFill>
                  <a:srgbClr val="C00000"/>
                </a:solidFill>
              </a:rPr>
              <a:t>Figure 5:</a:t>
            </a:r>
            <a:r>
              <a:rPr lang="en-US" sz="3200" dirty="0" smtClean="0"/>
              <a:t> Weld Nugget Grains</a:t>
            </a:r>
            <a:endParaRPr lang="en-US" sz="3200" dirty="0"/>
          </a:p>
        </p:txBody>
      </p:sp>
      <p:sp>
        <p:nvSpPr>
          <p:cNvPr id="81" name="TextBox 80"/>
          <p:cNvSpPr txBox="1"/>
          <p:nvPr/>
        </p:nvSpPr>
        <p:spPr>
          <a:xfrm>
            <a:off x="17526000" y="28727400"/>
            <a:ext cx="4225837" cy="584775"/>
          </a:xfrm>
          <a:prstGeom prst="rect">
            <a:avLst/>
          </a:prstGeom>
          <a:noFill/>
        </p:spPr>
        <p:txBody>
          <a:bodyPr wrap="none" rtlCol="0">
            <a:spAutoFit/>
          </a:bodyPr>
          <a:lstStyle/>
          <a:p>
            <a:r>
              <a:rPr lang="en-US" sz="3200" dirty="0" smtClean="0">
                <a:solidFill>
                  <a:srgbClr val="C00000"/>
                </a:solidFill>
              </a:rPr>
              <a:t>Figure 6: </a:t>
            </a:r>
            <a:r>
              <a:rPr lang="en-US" sz="3200" dirty="0" smtClean="0"/>
              <a:t>SRFSW Process</a:t>
            </a:r>
            <a:endParaRPr lang="en-US" sz="3200" dirty="0"/>
          </a:p>
        </p:txBody>
      </p:sp>
      <p:graphicFrame>
        <p:nvGraphicFramePr>
          <p:cNvPr id="91" name="Table 90"/>
          <p:cNvGraphicFramePr>
            <a:graphicFrameLocks noGrp="1"/>
          </p:cNvGraphicFramePr>
          <p:nvPr/>
        </p:nvGraphicFramePr>
        <p:xfrm>
          <a:off x="22707600" y="14859000"/>
          <a:ext cx="7391401" cy="3200402"/>
        </p:xfrm>
        <a:graphic>
          <a:graphicData uri="http://schemas.openxmlformats.org/drawingml/2006/table">
            <a:tbl>
              <a:tblPr/>
              <a:tblGrid>
                <a:gridCol w="1928668"/>
                <a:gridCol w="1931408"/>
                <a:gridCol w="788124"/>
                <a:gridCol w="2743201"/>
              </a:tblGrid>
              <a:tr h="964592">
                <a:tc>
                  <a:txBody>
                    <a:bodyPr/>
                    <a:lstStyle/>
                    <a:p>
                      <a:pPr algn="ctr" fontAlgn="ctr"/>
                      <a:r>
                        <a:rPr lang="en-US" sz="2800" b="1" i="0" u="none" strike="noStrike" dirty="0">
                          <a:solidFill>
                            <a:srgbClr val="000000"/>
                          </a:solidFill>
                          <a:latin typeface="Calibri"/>
                        </a:rPr>
                        <a:t>Weld Number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000000"/>
                          </a:solidFill>
                          <a:latin typeface="Calibri"/>
                        </a:rPr>
                        <a:t>Pin </a:t>
                      </a:r>
                      <a:r>
                        <a:rPr lang="en-US" sz="2800" b="1" i="0" u="none" strike="noStrike" dirty="0" smtClean="0">
                          <a:solidFill>
                            <a:srgbClr val="000000"/>
                          </a:solidFill>
                          <a:latin typeface="Calibri"/>
                        </a:rPr>
                        <a:t>Force</a:t>
                      </a:r>
                    </a:p>
                    <a:p>
                      <a:pPr algn="ctr" fontAlgn="ctr"/>
                      <a:r>
                        <a:rPr lang="en-US" sz="2800" b="1" i="0" u="none" strike="noStrike" dirty="0" smtClean="0">
                          <a:solidFill>
                            <a:srgbClr val="000000"/>
                          </a:solidFill>
                          <a:latin typeface="Calibri"/>
                        </a:rPr>
                        <a:t>(lbs</a:t>
                      </a:r>
                      <a:r>
                        <a:rPr lang="en-US" sz="2800" b="1"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000000"/>
                          </a:solidFill>
                          <a:latin typeface="Calibri"/>
                        </a:rPr>
                        <a:t>RPM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smtClean="0">
                          <a:solidFill>
                            <a:srgbClr val="000000"/>
                          </a:solidFill>
                          <a:latin typeface="Calibri"/>
                        </a:rPr>
                        <a:t>Travel Speed</a:t>
                      </a:r>
                    </a:p>
                    <a:p>
                      <a:pPr algn="ctr" fontAlgn="ctr"/>
                      <a:r>
                        <a:rPr lang="en-US" sz="2800" b="1" i="0" u="none" strike="noStrike" dirty="0" smtClean="0">
                          <a:solidFill>
                            <a:srgbClr val="000000"/>
                          </a:solidFill>
                          <a:latin typeface="Calibri"/>
                        </a:rPr>
                        <a:t>(in/min</a:t>
                      </a:r>
                      <a:r>
                        <a:rPr lang="en-US" sz="2800" b="1"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162">
                <a:tc>
                  <a:txBody>
                    <a:bodyPr/>
                    <a:lstStyle/>
                    <a:p>
                      <a:pPr algn="ctr" fontAlgn="ctr"/>
                      <a:r>
                        <a:rPr lang="en-US" sz="2400" b="0" i="0" u="none" strike="noStrike">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162">
                <a:tc>
                  <a:txBody>
                    <a:bodyPr/>
                    <a:lstStyle/>
                    <a:p>
                      <a:pPr algn="ctr" fontAlgn="ctr"/>
                      <a:r>
                        <a:rPr lang="en-US" sz="2400" b="0" i="0" u="none" strike="noStrike">
                          <a:solidFill>
                            <a:srgbClr val="000000"/>
                          </a:solidFill>
                          <a:latin typeface="Calibri"/>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162">
                <a:tc>
                  <a:txBody>
                    <a:bodyPr/>
                    <a:lstStyle/>
                    <a:p>
                      <a:pPr algn="ctr" fontAlgn="ctr"/>
                      <a:r>
                        <a:rPr lang="en-US" sz="2400" b="0" i="0" u="none" strike="noStrike">
                          <a:solidFill>
                            <a:srgbClr val="000000"/>
                          </a:solidFill>
                          <a:latin typeface="Calibri"/>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162">
                <a:tc>
                  <a:txBody>
                    <a:bodyPr/>
                    <a:lstStyle/>
                    <a:p>
                      <a:pPr algn="ctr" fontAlgn="ctr"/>
                      <a:r>
                        <a:rPr lang="en-US" sz="2400" b="0" i="0" u="none" strike="noStrike">
                          <a:solidFill>
                            <a:srgbClr val="000000"/>
                          </a:solidFill>
                          <a:latin typeface="Calibri"/>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162">
                <a:tc>
                  <a:txBody>
                    <a:bodyPr/>
                    <a:lstStyle/>
                    <a:p>
                      <a:pPr algn="ctr" fontAlgn="ctr"/>
                      <a:r>
                        <a:rPr lang="en-US" sz="2400" b="0" i="0" u="none" strike="noStrike">
                          <a:solidFill>
                            <a:srgbClr val="000000"/>
                          </a:solidFill>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Calibri"/>
                        </a:rPr>
                        <a:t>1350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Calibri"/>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7" name="Chart 76"/>
          <p:cNvGraphicFramePr/>
          <p:nvPr/>
        </p:nvGraphicFramePr>
        <p:xfrm>
          <a:off x="30784800" y="23088600"/>
          <a:ext cx="8991600" cy="7315200"/>
        </p:xfrm>
        <a:graphic>
          <a:graphicData uri="http://schemas.openxmlformats.org/drawingml/2006/chart">
            <c:chart xmlns:c="http://schemas.openxmlformats.org/drawingml/2006/chart" xmlns:r="http://schemas.openxmlformats.org/officeDocument/2006/relationships" r:id="rId10"/>
          </a:graphicData>
        </a:graphic>
      </p:graphicFrame>
      <p:sp>
        <p:nvSpPr>
          <p:cNvPr id="94" name="TextBox 93"/>
          <p:cNvSpPr txBox="1"/>
          <p:nvPr/>
        </p:nvSpPr>
        <p:spPr>
          <a:xfrm>
            <a:off x="22326600" y="24841200"/>
            <a:ext cx="8001000" cy="5509200"/>
          </a:xfrm>
          <a:prstGeom prst="rect">
            <a:avLst/>
          </a:prstGeom>
          <a:noFill/>
        </p:spPr>
        <p:txBody>
          <a:bodyPr wrap="square" rtlCol="0">
            <a:spAutoFit/>
          </a:bodyPr>
          <a:lstStyle/>
          <a:p>
            <a:r>
              <a:rPr lang="en-US" sz="3200" dirty="0" smtClean="0"/>
              <a:t>Self-reacting friction stir welding proved to be an effective means for processing thin aluminum components.  This method produced high quality welds  without voids or defects in the material.  Additionally, welds were able to be produced at relatively high speeds which makes this type of welding  feasible for manufacturing purposes. The results from this project provided expectations for successful  lap welds in thin aluminum with the same combined thickness.   </a:t>
            </a:r>
            <a:endParaRPr lang="en-US" sz="3200" dirty="0"/>
          </a:p>
        </p:txBody>
      </p:sp>
      <p:sp>
        <p:nvSpPr>
          <p:cNvPr id="95" name="TextBox 94"/>
          <p:cNvSpPr txBox="1"/>
          <p:nvPr/>
        </p:nvSpPr>
        <p:spPr>
          <a:xfrm>
            <a:off x="9372600" y="25679400"/>
            <a:ext cx="7452105" cy="4524315"/>
          </a:xfrm>
          <a:prstGeom prst="rect">
            <a:avLst/>
          </a:prstGeom>
          <a:noFill/>
        </p:spPr>
        <p:txBody>
          <a:bodyPr wrap="square" rtlCol="0">
            <a:spAutoFit/>
          </a:bodyPr>
          <a:lstStyle/>
          <a:p>
            <a:pPr>
              <a:buFont typeface="Arial" pitchFamily="34" charset="0"/>
              <a:buChar char="•"/>
            </a:pPr>
            <a:r>
              <a:rPr lang="en-US" sz="3200" dirty="0" smtClean="0"/>
              <a:t>Continued parameter development with focus on  start-up and transitioning phases of welding</a:t>
            </a:r>
          </a:p>
          <a:p>
            <a:pPr>
              <a:buFont typeface="Arial" pitchFamily="34" charset="0"/>
              <a:buChar char="•"/>
            </a:pPr>
            <a:r>
              <a:rPr lang="en-US" sz="3200" dirty="0" smtClean="0"/>
              <a:t>Further  analysis of the microstructure and mechanical properties of different parameters</a:t>
            </a:r>
          </a:p>
          <a:p>
            <a:pPr>
              <a:buFont typeface="Arial" pitchFamily="34" charset="0"/>
              <a:buChar char="•"/>
            </a:pPr>
            <a:r>
              <a:rPr lang="en-US" sz="3200" dirty="0" smtClean="0"/>
              <a:t> Perform lap welds  with thin aluminum sheets that posses a combined thickness no greater than .126 inch. </a:t>
            </a:r>
            <a:endParaRPr lang="en-US" sz="3200" dirty="0"/>
          </a:p>
        </p:txBody>
      </p:sp>
      <p:graphicFrame>
        <p:nvGraphicFramePr>
          <p:cNvPr id="90" name="Chart 89"/>
          <p:cNvGraphicFramePr/>
          <p:nvPr/>
        </p:nvGraphicFramePr>
        <p:xfrm>
          <a:off x="30327600" y="15544800"/>
          <a:ext cx="9448800" cy="7239000"/>
        </p:xfrm>
        <a:graphic>
          <a:graphicData uri="http://schemas.openxmlformats.org/drawingml/2006/chart">
            <c:chart xmlns:c="http://schemas.openxmlformats.org/drawingml/2006/chart" xmlns:r="http://schemas.openxmlformats.org/officeDocument/2006/relationships" r:id="rId11"/>
          </a:graphicData>
        </a:graphic>
      </p:graphicFrame>
      <p:sp>
        <p:nvSpPr>
          <p:cNvPr id="92" name="TextBox 91"/>
          <p:cNvSpPr txBox="1"/>
          <p:nvPr/>
        </p:nvSpPr>
        <p:spPr>
          <a:xfrm>
            <a:off x="35128200" y="19964400"/>
            <a:ext cx="2386744" cy="523220"/>
          </a:xfrm>
          <a:prstGeom prst="rect">
            <a:avLst/>
          </a:prstGeom>
          <a:noFill/>
        </p:spPr>
        <p:txBody>
          <a:bodyPr wrap="none" rtlCol="0">
            <a:spAutoFit/>
          </a:bodyPr>
          <a:lstStyle/>
          <a:p>
            <a:r>
              <a:rPr lang="en-US" sz="2800" dirty="0" smtClean="0">
                <a:solidFill>
                  <a:schemeClr val="bg1"/>
                </a:solidFill>
              </a:rPr>
              <a:t>Advancing Side</a:t>
            </a:r>
            <a:endParaRPr lang="en-US" sz="28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1974</TotalTime>
  <Words>663</Words>
  <Application>Microsoft Office PowerPoint</Application>
  <PresentationFormat>Custom</PresentationFormat>
  <Paragraphs>87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Self-Reacting Friction Stir Welding of  Thin 7075-T6 Aluminum</vt:lpstr>
    </vt:vector>
  </TitlesOfParts>
  <Company>Grove City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Re-Crystallization of Titanium Dioxide for use in Dye-Sensitive Solar Cells</dc:title>
  <dc:creator>gcc</dc:creator>
  <cp:lastModifiedBy>Boysen, Alfred R</cp:lastModifiedBy>
  <cp:revision>180</cp:revision>
  <dcterms:created xsi:type="dcterms:W3CDTF">2009-07-13T14:50:14Z</dcterms:created>
  <dcterms:modified xsi:type="dcterms:W3CDTF">2012-08-03T01:46:14Z</dcterms:modified>
</cp:coreProperties>
</file>